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4.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5.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6.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5"/>
    <p:sldMasterId id="2147483775" r:id="rId6"/>
    <p:sldMasterId id="2147483960" r:id="rId7"/>
    <p:sldMasterId id="2147484085" r:id="rId8"/>
    <p:sldMasterId id="2147484178" r:id="rId9"/>
    <p:sldMasterId id="2147484181" r:id="rId10"/>
    <p:sldMasterId id="2147484268" r:id="rId11"/>
  </p:sldMasterIdLst>
  <p:notesMasterIdLst>
    <p:notesMasterId r:id="rId52"/>
  </p:notesMasterIdLst>
  <p:handoutMasterIdLst>
    <p:handoutMasterId r:id="rId53"/>
  </p:handoutMasterIdLst>
  <p:sldIdLst>
    <p:sldId id="337" r:id="rId12"/>
    <p:sldId id="474" r:id="rId13"/>
    <p:sldId id="595" r:id="rId14"/>
    <p:sldId id="596" r:id="rId15"/>
    <p:sldId id="602" r:id="rId16"/>
    <p:sldId id="603" r:id="rId17"/>
    <p:sldId id="604" r:id="rId18"/>
    <p:sldId id="605" r:id="rId19"/>
    <p:sldId id="611" r:id="rId20"/>
    <p:sldId id="612" r:id="rId21"/>
    <p:sldId id="599" r:id="rId22"/>
    <p:sldId id="610" r:id="rId23"/>
    <p:sldId id="635" r:id="rId24"/>
    <p:sldId id="609" r:id="rId25"/>
    <p:sldId id="608" r:id="rId26"/>
    <p:sldId id="636" r:id="rId27"/>
    <p:sldId id="629" r:id="rId28"/>
    <p:sldId id="620" r:id="rId29"/>
    <p:sldId id="630" r:id="rId30"/>
    <p:sldId id="613" r:id="rId31"/>
    <p:sldId id="615" r:id="rId32"/>
    <p:sldId id="617" r:id="rId33"/>
    <p:sldId id="618" r:id="rId34"/>
    <p:sldId id="614" r:id="rId35"/>
    <p:sldId id="623" r:id="rId36"/>
    <p:sldId id="624" r:id="rId37"/>
    <p:sldId id="625" r:id="rId38"/>
    <p:sldId id="626" r:id="rId39"/>
    <p:sldId id="637" r:id="rId40"/>
    <p:sldId id="638" r:id="rId41"/>
    <p:sldId id="639" r:id="rId42"/>
    <p:sldId id="631" r:id="rId43"/>
    <p:sldId id="627" r:id="rId44"/>
    <p:sldId id="628" r:id="rId45"/>
    <p:sldId id="619" r:id="rId46"/>
    <p:sldId id="632" r:id="rId47"/>
    <p:sldId id="449" r:id="rId48"/>
    <p:sldId id="460" r:id="rId49"/>
    <p:sldId id="536" r:id="rId50"/>
    <p:sldId id="31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72C4"/>
    <a:srgbClr val="4472C4"/>
    <a:srgbClr val="0E715F"/>
    <a:srgbClr val="FF9933"/>
    <a:srgbClr val="3650B8"/>
    <a:srgbClr val="0C6126"/>
    <a:srgbClr val="FF9966"/>
    <a:srgbClr val="FF3300"/>
    <a:srgbClr val="CCFF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3" autoAdjust="0"/>
    <p:restoredTop sz="66539" autoAdjust="0"/>
  </p:normalViewPr>
  <p:slideViewPr>
    <p:cSldViewPr snapToObjects="1">
      <p:cViewPr varScale="1">
        <p:scale>
          <a:sx n="74" d="100"/>
          <a:sy n="74" d="100"/>
        </p:scale>
        <p:origin x="705" y="30"/>
      </p:cViewPr>
      <p:guideLst>
        <p:guide orient="horz"/>
        <p:guide/>
      </p:guideLst>
    </p:cSldViewPr>
  </p:slideViewPr>
  <p:outlineViewPr>
    <p:cViewPr>
      <p:scale>
        <a:sx n="33" d="100"/>
        <a:sy n="33" d="100"/>
      </p:scale>
      <p:origin x="0" y="-31866"/>
    </p:cViewPr>
  </p:outlineViewPr>
  <p:notesTextViewPr>
    <p:cViewPr>
      <p:scale>
        <a:sx n="100" d="100"/>
        <a:sy n="100" d="100"/>
      </p:scale>
      <p:origin x="0" y="0"/>
    </p:cViewPr>
  </p:notesTextViewPr>
  <p:sorterViewPr>
    <p:cViewPr>
      <p:scale>
        <a:sx n="100" d="100"/>
        <a:sy n="100" d="100"/>
      </p:scale>
      <p:origin x="0" y="-11754"/>
    </p:cViewPr>
  </p:sorterViewPr>
  <p:notesViewPr>
    <p:cSldViewPr snapToObjects="1">
      <p:cViewPr varScale="1">
        <p:scale>
          <a:sx n="66" d="100"/>
          <a:sy n="66" d="100"/>
        </p:scale>
        <p:origin x="3134"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40.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2/6/2017</a:t>
            </a:fld>
            <a:endParaRPr lang="en-US" dirty="0">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dirty="0">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dirty="0"/>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dirty="0"/>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a:latin typeface="Segoe UI" pitchFamily="34" charset="0"/>
                <a:cs typeface="Segoe UI" pitchFamily="34" charset="0"/>
              </a:rPr>
              <a:t>© 2016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soft.com/en-us/TrustCenter/Compliance/default.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azure.microsoft.com/en-us/documentation/articles/backup-azure-restore-vms/#restoring-domain-controller-vms" TargetMode="External"/><Relationship Id="rId4" Type="http://schemas.openxmlformats.org/officeDocument/2006/relationships/hyperlink" Target="https://azure.microsoft.com/en-us/documentation/articles/virtual-machines-linux-endorsed-distribution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allery.technet.microsoft.com/Azure-Backup-Storage-a46d7e33"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us/documentation/articles/backup-introduction-to-azure-backup/#deployment-scenario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azure.microsoft.com/en-gb/documentation/articles/backup-azure-vms-prepa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385763" y="485775"/>
            <a:ext cx="6094412" cy="3429000"/>
          </a:xfrm>
        </p:spPr>
      </p:sp>
      <p:sp>
        <p:nvSpPr>
          <p:cNvPr id="9" name="Notes Placeholder 8"/>
          <p:cNvSpPr>
            <a:spLocks noGrp="1"/>
          </p:cNvSpPr>
          <p:nvPr>
            <p:ph type="body" idx="1"/>
          </p:nvPr>
        </p:nvSpPr>
        <p:spPr/>
        <p:txBody>
          <a:bodyPr/>
          <a:lstStyle/>
          <a:p>
            <a:endParaRPr lang="en-US" dirty="0"/>
          </a:p>
        </p:txBody>
      </p:sp>
      <p:sp>
        <p:nvSpPr>
          <p:cNvPr id="10"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pPr/>
              <a:t>1</a:t>
            </a:fld>
            <a:endParaRPr lang="en-US" dirty="0"/>
          </a:p>
        </p:txBody>
      </p:sp>
    </p:spTree>
    <p:extLst>
      <p:ext uri="{BB962C8B-B14F-4D97-AF65-F5344CB8AC3E}">
        <p14:creationId xmlns:p14="http://schemas.microsoft.com/office/powerpoint/2010/main" val="2575550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Data is encrypted on the on-premises server/client/System Center Data Protection Manager machine using AES256 and the data is sent over a secure HTTPS link.</a:t>
            </a:r>
          </a:p>
          <a:p>
            <a:pPr lvl="0"/>
            <a:r>
              <a:rPr lang="en-US" dirty="0"/>
              <a:t>The data which is sent to Azure remains encrypted (at rest). We do not decrypt the backup data at any point.</a:t>
            </a:r>
          </a:p>
          <a:p>
            <a:pPr lvl="0"/>
            <a:r>
              <a:rPr lang="en-US" dirty="0"/>
              <a:t>The encryption key should be at least 16 characters.</a:t>
            </a:r>
          </a:p>
          <a:p>
            <a:pPr lvl="0"/>
            <a:r>
              <a:rPr lang="en-US" dirty="0"/>
              <a:t>A4 - The key used to encrypt the backup data is present only on the customer premises. We do not maintain a copy in Azure and do not have any access to the key. If the customer misplaces the key, We cannot recover the backup data.  </a:t>
            </a:r>
          </a:p>
          <a:p>
            <a:r>
              <a:rPr lang="en-US" dirty="0"/>
              <a:t>All data is transferred over HTTPS.</a:t>
            </a:r>
          </a:p>
          <a:p>
            <a:pPr lvl="1"/>
            <a:r>
              <a:rPr lang="en-US" dirty="0"/>
              <a:t>Ensure firewall rules enable communication with the below URLs for seamless backup of on-premises to Azure and workload protection on Azure:</a:t>
            </a:r>
          </a:p>
          <a:p>
            <a:pPr lvl="1"/>
            <a:r>
              <a:rPr lang="en-US" dirty="0"/>
              <a:t>www.msftncsi.com</a:t>
            </a:r>
          </a:p>
          <a:p>
            <a:pPr lvl="1"/>
            <a:r>
              <a:rPr lang="en-US" dirty="0"/>
              <a:t>*.Microsoft.com</a:t>
            </a:r>
          </a:p>
          <a:p>
            <a:pPr lvl="1"/>
            <a:r>
              <a:rPr lang="en-US" dirty="0"/>
              <a:t>*.WindowsAzure.com</a:t>
            </a:r>
          </a:p>
          <a:p>
            <a:pPr lvl="1"/>
            <a:r>
              <a:rPr lang="en-US" dirty="0"/>
              <a:t>*.microsoftonline.com</a:t>
            </a:r>
          </a:p>
          <a:p>
            <a:pPr lvl="1"/>
            <a:r>
              <a:rPr lang="en-US" dirty="0"/>
              <a:t>*.windows.net</a:t>
            </a:r>
          </a:p>
          <a:p>
            <a:pPr lvl="1"/>
            <a:r>
              <a:rPr lang="en-US" dirty="0"/>
              <a:t>All backup data is encrypted (and decrypted) within the premises before sending to Azure.</a:t>
            </a:r>
          </a:p>
          <a:p>
            <a:pPr lvl="2"/>
            <a:r>
              <a:rPr lang="en-US" dirty="0"/>
              <a:t>Uses AES 256 encryption algorithm</a:t>
            </a:r>
          </a:p>
          <a:p>
            <a:pPr lvl="2"/>
            <a:r>
              <a:rPr lang="en-US" dirty="0"/>
              <a:t>PassPhrase (Encryption key, PEK) can be of any size between 16 to 1024 characters</a:t>
            </a:r>
          </a:p>
          <a:p>
            <a:pPr lvl="2"/>
            <a:r>
              <a:rPr lang="en-US" dirty="0"/>
              <a:t>Data encrypted using machine generated key</a:t>
            </a:r>
          </a:p>
          <a:p>
            <a:pPr lvl="2"/>
            <a:r>
              <a:rPr lang="en-US" dirty="0"/>
              <a:t>Key is encrypted using PEK and stored on Azure with each recovery point</a:t>
            </a:r>
          </a:p>
          <a:p>
            <a:pPr lvl="1"/>
            <a:r>
              <a:rPr lang="en-US" dirty="0"/>
              <a:t>Customer changes PEK</a:t>
            </a:r>
          </a:p>
          <a:p>
            <a:pPr lvl="2"/>
            <a:r>
              <a:rPr lang="en-US" dirty="0"/>
              <a:t>All encrypted keys are brought back to on-premises</a:t>
            </a:r>
          </a:p>
          <a:p>
            <a:pPr lvl="2"/>
            <a:r>
              <a:rPr lang="en-US" dirty="0"/>
              <a:t>Decrypted and re-encrypted with new PEK</a:t>
            </a:r>
          </a:p>
          <a:p>
            <a:pPr lvl="2"/>
            <a:r>
              <a:rPr lang="en-US" dirty="0"/>
              <a:t>Stored updated encrypted keys with each RP</a:t>
            </a:r>
          </a:p>
          <a:p>
            <a:pPr lvl="1"/>
            <a:r>
              <a:rPr lang="en-US" dirty="0"/>
              <a:t>Supports Express Route</a:t>
            </a:r>
          </a:p>
          <a:p>
            <a:pPr lvl="1"/>
            <a:r>
              <a:rPr lang="en-US" dirty="0"/>
              <a:t>Azure Backup supports ISO 27001 and HIPAA. It is also certified to run in government cloud Fairfax and China Mooncake.  </a:t>
            </a:r>
          </a:p>
          <a:p>
            <a:pPr lvl="1"/>
            <a:endParaRPr lang="en-US" dirty="0"/>
          </a:p>
          <a:p>
            <a:pPr marL="173028" lvl="1" indent="0">
              <a:buNone/>
            </a:pPr>
            <a:r>
              <a:rPr lang="en-US" b="1" dirty="0"/>
              <a:t>For more information</a:t>
            </a:r>
            <a:r>
              <a:rPr lang="en-US" dirty="0"/>
              <a:t>, see: Azure Trust Center - </a:t>
            </a:r>
            <a:r>
              <a:rPr lang="en-US" dirty="0">
                <a:hlinkClick r:id="rId3"/>
              </a:rPr>
              <a:t>https://www.microsoft.com/en-us/TrustCenter/Compliance/default.aspx</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
        <p:nvSpPr>
          <p:cNvPr id="8" name="Slide Image Placeholder 7"/>
          <p:cNvSpPr>
            <a:spLocks noGrp="1" noRot="1" noChangeAspect="1"/>
          </p:cNvSpPr>
          <p:nvPr>
            <p:ph type="sldImg"/>
          </p:nvPr>
        </p:nvSpPr>
        <p:spPr>
          <a:xfrm>
            <a:off x="385763" y="485775"/>
            <a:ext cx="6094412" cy="3429000"/>
          </a:xfrm>
        </p:spPr>
      </p:sp>
    </p:spTree>
    <p:extLst>
      <p:ext uri="{BB962C8B-B14F-4D97-AF65-F5344CB8AC3E}">
        <p14:creationId xmlns:p14="http://schemas.microsoft.com/office/powerpoint/2010/main" val="3276725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685652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385763" y="485775"/>
            <a:ext cx="6094412" cy="3429000"/>
          </a:xfrm>
        </p:spPr>
      </p:sp>
      <p:sp>
        <p:nvSpPr>
          <p:cNvPr id="9" name="Notes Placeholder 8"/>
          <p:cNvSpPr>
            <a:spLocks noGrp="1"/>
          </p:cNvSpPr>
          <p:nvPr>
            <p:ph type="body" idx="1"/>
          </p:nvPr>
        </p:nvSpPr>
        <p:spPr/>
        <p:txBody>
          <a:bodyPr/>
          <a:lstStyle/>
          <a:p>
            <a:endParaRPr lang="en-US" dirty="0"/>
          </a:p>
        </p:txBody>
      </p:sp>
      <p:sp>
        <p:nvSpPr>
          <p:cNvPr id="10"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pPr/>
              <a:t>12</a:t>
            </a:fld>
            <a:endParaRPr lang="en-US" dirty="0"/>
          </a:p>
        </p:txBody>
      </p:sp>
    </p:spTree>
    <p:extLst>
      <p:ext uri="{BB962C8B-B14F-4D97-AF65-F5344CB8AC3E}">
        <p14:creationId xmlns:p14="http://schemas.microsoft.com/office/powerpoint/2010/main" val="3308257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13</a:t>
            </a:fld>
            <a:endParaRPr lang="en-US" dirty="0"/>
          </a:p>
        </p:txBody>
      </p:sp>
    </p:spTree>
    <p:extLst>
      <p:ext uri="{BB962C8B-B14F-4D97-AF65-F5344CB8AC3E}">
        <p14:creationId xmlns:p14="http://schemas.microsoft.com/office/powerpoint/2010/main" val="3894855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385763" y="485775"/>
            <a:ext cx="6094412" cy="3429000"/>
          </a:xfrm>
        </p:spPr>
      </p:sp>
      <p:sp>
        <p:nvSpPr>
          <p:cNvPr id="9" name="Notes Placeholder 8"/>
          <p:cNvSpPr>
            <a:spLocks noGrp="1"/>
          </p:cNvSpPr>
          <p:nvPr>
            <p:ph type="body" idx="1"/>
          </p:nvPr>
        </p:nvSpPr>
        <p:spPr/>
        <p:txBody>
          <a:bodyPr/>
          <a:lstStyle/>
          <a:p>
            <a:endParaRPr lang="en-US" dirty="0"/>
          </a:p>
        </p:txBody>
      </p:sp>
      <p:sp>
        <p:nvSpPr>
          <p:cNvPr id="10"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pPr/>
              <a:t>14</a:t>
            </a:fld>
            <a:endParaRPr lang="en-US" dirty="0"/>
          </a:p>
        </p:txBody>
      </p:sp>
    </p:spTree>
    <p:extLst>
      <p:ext uri="{BB962C8B-B14F-4D97-AF65-F5344CB8AC3E}">
        <p14:creationId xmlns:p14="http://schemas.microsoft.com/office/powerpoint/2010/main" val="224371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7431303-7CE2-494C-AE87-4E68EA946351}" type="slidenum">
              <a:rPr lang="en-US" smtClean="0"/>
              <a:t>15</a:t>
            </a:fld>
            <a:endParaRPr lang="en-US" dirty="0"/>
          </a:p>
        </p:txBody>
      </p:sp>
    </p:spTree>
    <p:extLst>
      <p:ext uri="{BB962C8B-B14F-4D97-AF65-F5344CB8AC3E}">
        <p14:creationId xmlns:p14="http://schemas.microsoft.com/office/powerpoint/2010/main" val="3049750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16</a:t>
            </a:fld>
            <a:endParaRPr lang="en-US" dirty="0"/>
          </a:p>
        </p:txBody>
      </p:sp>
    </p:spTree>
    <p:extLst>
      <p:ext uri="{BB962C8B-B14F-4D97-AF65-F5344CB8AC3E}">
        <p14:creationId xmlns:p14="http://schemas.microsoft.com/office/powerpoint/2010/main" val="4006732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Replacing an existing virtual machine during restore is not supported. First delete the existing virtual machine and any associated disks, and then restore the data from the backup.</a:t>
            </a:r>
          </a:p>
          <a:p>
            <a:r>
              <a:rPr lang="en-US" dirty="0"/>
              <a:t>Cross-region backup and restore is not supported.</a:t>
            </a:r>
          </a:p>
          <a:p>
            <a:r>
              <a:rPr lang="en-US" dirty="0"/>
              <a:t>Virtual machine backup using the Azure Backup service is supported in all public regions of Azure. Here is a checklist (</a:t>
            </a:r>
            <a:r>
              <a:rPr lang="en-US" dirty="0">
                <a:hlinkClick r:id="rId3"/>
              </a:rPr>
              <a:t>https://azure.microsoft.com/en-us/regions/#services</a:t>
            </a:r>
            <a:r>
              <a:rPr lang="en-US" dirty="0"/>
              <a:t>) of supported regions. If the region you are looking for is unsupported today, it will not appear in the drop-down list during vault creation.</a:t>
            </a:r>
          </a:p>
          <a:p>
            <a:r>
              <a:rPr lang="en-US" dirty="0"/>
              <a:t>Virtual machine backup using the Azure Backup service is only supported for select Operating System versions: </a:t>
            </a:r>
          </a:p>
          <a:p>
            <a:pPr lvl="1"/>
            <a:r>
              <a:rPr lang="en-US" b="1" dirty="0"/>
              <a:t>Linux</a:t>
            </a:r>
            <a:r>
              <a:rPr lang="en-US" dirty="0"/>
              <a:t>: The list of distributions endorsed by Azure is available here (</a:t>
            </a:r>
            <a:r>
              <a:rPr lang="en-US" dirty="0">
                <a:hlinkClick r:id="rId4"/>
              </a:rPr>
              <a:t>https://azure.microsoft.com/en-us/documentation/articles/virtual-machines-linux-endorsed-distributions/</a:t>
            </a:r>
            <a:r>
              <a:rPr lang="en-US" dirty="0"/>
              <a:t>). Other Bring-Your-Own-Linux distributions also should work as long as the VM Agent is available on the virtual machine.</a:t>
            </a:r>
          </a:p>
          <a:p>
            <a:pPr lvl="1"/>
            <a:r>
              <a:rPr lang="en-US" b="1" dirty="0"/>
              <a:t>Windows Server</a:t>
            </a:r>
            <a:r>
              <a:rPr lang="en-US" dirty="0"/>
              <a:t>: Versions older than Windows Server 2008 R2 are not supported.</a:t>
            </a:r>
          </a:p>
          <a:p>
            <a:r>
              <a:rPr lang="en-US" dirty="0"/>
              <a:t>Restoring a domain controller VM that is part of a multi-DC configuration is supported only through Windows PowerShell. </a:t>
            </a:r>
          </a:p>
          <a:p>
            <a:endParaRPr lang="en-US" dirty="0"/>
          </a:p>
          <a:p>
            <a:pPr marL="0" indent="0">
              <a:buNone/>
            </a:pPr>
            <a:r>
              <a:rPr lang="en-US" b="1" dirty="0"/>
              <a:t>For more information</a:t>
            </a:r>
            <a:r>
              <a:rPr lang="en-US" dirty="0"/>
              <a:t>, see: </a:t>
            </a:r>
            <a:r>
              <a:rPr lang="en-US" dirty="0">
                <a:hlinkClick r:id="rId5"/>
              </a:rPr>
              <a:t>https://azure.microsoft.com/en-us/documentation/articles/backup-azure-restore-vms/#restoring-domain-controller-vms</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7431303-7CE2-494C-AE87-4E68EA946351}" type="slidenum">
              <a:rPr lang="en-US" smtClean="0"/>
              <a:t>17</a:t>
            </a:fld>
            <a:endParaRPr lang="en-US" dirty="0"/>
          </a:p>
        </p:txBody>
      </p:sp>
    </p:spTree>
    <p:extLst>
      <p:ext uri="{BB962C8B-B14F-4D97-AF65-F5344CB8AC3E}">
        <p14:creationId xmlns:p14="http://schemas.microsoft.com/office/powerpoint/2010/main" val="2384165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Application consistency</a:t>
            </a:r>
            <a:endParaRPr lang="en-US" dirty="0"/>
          </a:p>
          <a:p>
            <a:r>
              <a:rPr lang="en-US" dirty="0"/>
              <a:t>An application-consistent backup is the most involved but also the most desirable. Techniques vary, but the general process for Windows applications is for the application manufacturer to provide a VSS writer. When the VSS service is triggered, it will notify these writers that a backup is occurring. It is then up to the VSS writer how to handle it. In general terms, a database application will respond to its VSS writer being triggered by flushing all of its memory and I/O operations so that the database is completely consistent. In doing so, there is nothing in memory and no pending I/O to be lost. A proper VSS writer should effectively place all the data for an application in the same state it would be if the application were properly closed. When the VSS snapshot is complete, it signals the VSS writers, which are then to resume normal operation of the attendant application while the backup software safely copies the snapshot. </a:t>
            </a:r>
          </a:p>
          <a:p>
            <a:r>
              <a:rPr lang="en-US" dirty="0"/>
              <a:t>If an application does not provide or properly register a VSS provider but its data resides on a volume with VSS enabled, the data is backed up in a crash-consistent state. </a:t>
            </a:r>
          </a:p>
          <a:p>
            <a:r>
              <a:rPr lang="en-US" dirty="0"/>
              <a:t>VSS Coordination service - make sure the other components can communicate with each other properly </a:t>
            </a:r>
          </a:p>
          <a:p>
            <a:r>
              <a:rPr lang="en-US" dirty="0"/>
              <a:t>VSS Requestor=Windows BackUp Tool </a:t>
            </a:r>
          </a:p>
          <a:p>
            <a:r>
              <a:rPr lang="en-US" dirty="0"/>
              <a:t>VSS Writer - it guarantees that we have a consistent data set to backup. </a:t>
            </a:r>
          </a:p>
          <a:p>
            <a:r>
              <a:rPr lang="en-US" dirty="0"/>
              <a:t>VSS Provider - component that takes care of keeping the shadow copies after that consistent point in time </a:t>
            </a:r>
          </a:p>
          <a:p>
            <a:pPr lvl="1"/>
            <a:r>
              <a:rPr lang="en-US" dirty="0"/>
              <a:t>Using the backup software (VSS requester), you command the start of the database backup (creation of a shadow copy). </a:t>
            </a:r>
          </a:p>
          <a:p>
            <a:pPr lvl="1"/>
            <a:r>
              <a:rPr lang="en-US" dirty="0"/>
              <a:t>The database software (VSS writer) “freezes” the database, making sure that it is in a consistent state until further notice (hold your breath!).  </a:t>
            </a:r>
          </a:p>
          <a:p>
            <a:pPr lvl="1"/>
            <a:r>
              <a:rPr lang="en-US" dirty="0"/>
              <a:t>The SAN hardware (VSS provider) creates a snapshot of the data.  </a:t>
            </a:r>
          </a:p>
          <a:p>
            <a:pPr lvl="1"/>
            <a:r>
              <a:rPr lang="en-US" dirty="0"/>
              <a:t>The database software (VSS writer) is notified that the shadow copy is done and it is OK to write to the database again.  </a:t>
            </a:r>
          </a:p>
          <a:p>
            <a:pPr lvl="1"/>
            <a:r>
              <a:rPr lang="en-US" dirty="0"/>
              <a:t>The backup software (VSS requester) indicates that the shadow copy was successfully created</a:t>
            </a:r>
          </a:p>
          <a:p>
            <a:pPr marL="0" indent="0">
              <a:buNone/>
            </a:pPr>
            <a:r>
              <a:rPr lang="en-US" b="1" dirty="0"/>
              <a:t>File system consistency</a:t>
            </a:r>
            <a:endParaRPr lang="en-US" dirty="0"/>
          </a:p>
          <a:p>
            <a:r>
              <a:rPr lang="en-US" dirty="0"/>
              <a:t>There are two scenarios where the recovery point can be file-system consistent:</a:t>
            </a:r>
          </a:p>
          <a:p>
            <a:pPr lvl="1"/>
            <a:r>
              <a:rPr lang="en-US" dirty="0"/>
              <a:t>Backup of Linux VMs in Azure, since Linux does not have an equivalent platform to VSS.</a:t>
            </a:r>
          </a:p>
          <a:p>
            <a:pPr lvl="1"/>
            <a:r>
              <a:rPr lang="en-US" dirty="0"/>
              <a:t>VSS failure during backup for Windows VMs in Azure.</a:t>
            </a:r>
          </a:p>
          <a:p>
            <a:pPr lvl="1"/>
            <a:r>
              <a:rPr lang="en-US" dirty="0"/>
              <a:t>In both these cases, the best that can be done is to ensure that: </a:t>
            </a:r>
          </a:p>
          <a:p>
            <a:pPr lvl="2"/>
            <a:r>
              <a:rPr lang="en-US" dirty="0"/>
              <a:t>The VM boots up. </a:t>
            </a:r>
          </a:p>
          <a:p>
            <a:pPr lvl="2"/>
            <a:r>
              <a:rPr lang="en-US" dirty="0"/>
              <a:t>There is no corruption.</a:t>
            </a:r>
          </a:p>
          <a:p>
            <a:pPr lvl="2"/>
            <a:r>
              <a:rPr lang="en-US" dirty="0"/>
              <a:t>There is no data loss.</a:t>
            </a:r>
          </a:p>
          <a:p>
            <a:pPr lvl="2"/>
            <a:r>
              <a:rPr lang="en-US" dirty="0"/>
              <a:t>Applications need to implement their own "fix-up" mechanism on the restored data.</a:t>
            </a:r>
          </a:p>
          <a:p>
            <a:pPr marL="173028" lvl="1" indent="0">
              <a:buNone/>
            </a:pPr>
            <a:endParaRPr lang="en-US" dirty="0"/>
          </a:p>
          <a:p>
            <a:pPr marL="0" indent="0">
              <a:buNone/>
            </a:pPr>
            <a:r>
              <a:rPr lang="en-US" b="1" dirty="0"/>
              <a:t>Crash Consistency</a:t>
            </a:r>
            <a:endParaRPr lang="en-US" dirty="0"/>
          </a:p>
          <a:p>
            <a:r>
              <a:rPr lang="en-US" dirty="0"/>
              <a:t>This situation is equivalent to a machine experiencing a "crash" (through either a soft or hard reset). This typically happens when the Azure virtual machine is shut down at the time of backup. For Azure virtual machine backup, getting a crash-consistent recovery point means that Azure Backup gives no guarantees around the consistency of the data on the storage medium - either from the perspective of the operating system or from the perspective of the application. Only data that already exists on the disk at the time of backup is what gets captured and backed up. </a:t>
            </a:r>
            <a:br>
              <a:rPr lang="en-US" dirty="0"/>
            </a:br>
            <a:r>
              <a:rPr lang="en-US" dirty="0"/>
              <a:t/>
            </a:r>
            <a:br>
              <a:rPr lang="en-US" dirty="0"/>
            </a:br>
            <a:r>
              <a:rPr lang="en-US" dirty="0"/>
              <a:t>While there are no guarantees, in most cases the operating system will boot. This is typically followed by a disk checking procedure like chkdsk to fix any corruption errors. Any in-memory data or writes that have not been completely flushed to the disk will be lost. The application typically follows with its own verification mechanism in case data rollback needs to be done. For Azure VM backup, getting a crash consistent recovery point means that Azure Backup gives no guarantees around the consistency of the data on the storage - either from the operating system perspective or the application's perspective. This typically happens when the Azure VM is shut down at the time of backup.</a:t>
            </a:r>
            <a:br>
              <a:rPr lang="en-US" dirty="0"/>
            </a:br>
            <a:r>
              <a:rPr lang="en-US" dirty="0"/>
              <a:t/>
            </a:r>
            <a:br>
              <a:rPr lang="en-US" dirty="0"/>
            </a:br>
            <a:r>
              <a:rPr lang="en-US" dirty="0"/>
              <a:t>As an example, if the transaction log has entries that are not present in the database, then the database software does a rollback till the data is consistent. When dealing with data spread across multiple virtual disks (like spanned volumes), a crash-consistent recovery point provides no guarantees for the correctness of the data.</a:t>
            </a:r>
          </a:p>
          <a:p>
            <a:pPr marL="0" indent="0">
              <a:buNone/>
            </a:pPr>
            <a:endParaRPr lang="en-US" dirty="0"/>
          </a:p>
          <a:p>
            <a:pPr marL="0" indent="0">
              <a:buNone/>
            </a:pPr>
            <a:r>
              <a:rPr lang="en-US" b="1" dirty="0"/>
              <a:t>Volume Shadow Copy Service (VSS) </a:t>
            </a:r>
          </a:p>
          <a:p>
            <a:r>
              <a:rPr lang="en-US" dirty="0"/>
              <a:t>A crash-consistent backup requires more effort on the part of backup software than inconsistent backups. The VSS was designed as a component of the operating system specifically to assist backup software. A backup application coordinates its efforts with VSS. When triggered, VSS pauses I/O on the volume and takes a block-level snapshot of it, and then the backup software pulls its backup from that snapshot at its leisure. </a:t>
            </a:r>
          </a:p>
          <a:p>
            <a:r>
              <a:rPr lang="en-US" dirty="0"/>
              <a:t>There are two methods for creating shadow copies—either making a complete copy of the data on a volume (thus creating a clone), or copying only the changes to the volume data (the copy-on-write method).  </a:t>
            </a:r>
          </a:p>
          <a:p>
            <a:pPr lvl="1"/>
            <a:r>
              <a:rPr lang="en-US" dirty="0"/>
              <a:t>copy-on-write method </a:t>
            </a:r>
          </a:p>
          <a:p>
            <a:pPr lvl="2"/>
            <a:r>
              <a:rPr lang="en-US" dirty="0"/>
              <a:t>When a change to the original volume occurs (but before the write is made) the to-be-modified block is read and then written to a “differences area,” preserving a copy of the data block before it is overwritten with the change. This is commonly referred to as “copy-on-write.” With the blocks in the differences area and unchanged blocks in the original volume, a shadow copy can be logically constructed that represents the shadow copy at the point in time in which it was created.</a:t>
            </a:r>
          </a:p>
        </p:txBody>
      </p:sp>
      <p:sp>
        <p:nvSpPr>
          <p:cNvPr id="4" name="Slide Number Placeholder 3"/>
          <p:cNvSpPr>
            <a:spLocks noGrp="1"/>
          </p:cNvSpPr>
          <p:nvPr>
            <p:ph type="sldNum" sz="quarter" idx="10"/>
          </p:nvPr>
        </p:nvSpPr>
        <p:spPr/>
        <p:txBody>
          <a:bodyPr/>
          <a:lstStyle/>
          <a:p>
            <a:fld id="{E7431303-7CE2-494C-AE87-4E68EA946351}" type="slidenum">
              <a:rPr lang="en-US" smtClean="0"/>
              <a:pPr/>
              <a:t>18</a:t>
            </a:fld>
            <a:endParaRPr lang="en-US" dirty="0"/>
          </a:p>
        </p:txBody>
      </p:sp>
      <p:sp>
        <p:nvSpPr>
          <p:cNvPr id="7" name="Slide Image Placeholder 6"/>
          <p:cNvSpPr>
            <a:spLocks noGrp="1" noRot="1" noChangeAspect="1"/>
          </p:cNvSpPr>
          <p:nvPr>
            <p:ph type="sldImg"/>
          </p:nvPr>
        </p:nvSpPr>
        <p:spPr>
          <a:xfrm>
            <a:off x="385763" y="485775"/>
            <a:ext cx="6094412" cy="3429000"/>
          </a:xfrm>
        </p:spPr>
      </p:sp>
    </p:spTree>
    <p:extLst>
      <p:ext uri="{BB962C8B-B14F-4D97-AF65-F5344CB8AC3E}">
        <p14:creationId xmlns:p14="http://schemas.microsoft.com/office/powerpoint/2010/main" val="3117804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Inconsistent Backup </a:t>
            </a:r>
          </a:p>
          <a:p>
            <a:r>
              <a:rPr lang="en-US" dirty="0"/>
              <a:t>Backup software starts at the beginning of the file structure and copies data until it gets to the end. If any file changed after it was backed up but before the job is completed, then the result is an inconsistent backup. Inconsistent backup method only grabs what is on the disk at the time; if a database has a pending operation in memory, it is completely lost. </a:t>
            </a:r>
          </a:p>
          <a:p>
            <a:endParaRPr lang="en-US" dirty="0"/>
          </a:p>
          <a:p>
            <a:pPr marL="0" indent="0">
              <a:buNone/>
            </a:pPr>
            <a:r>
              <a:rPr lang="en-US" b="1" dirty="0"/>
              <a:t>Crash-Consistent Backup </a:t>
            </a:r>
          </a:p>
          <a:p>
            <a:r>
              <a:rPr lang="en-US" dirty="0"/>
              <a:t>The most important distinction between a crash-consistent backup and an inconsistent backup is that all data within a crash-consistent backup set is captured at exactly the same time. This is the most common method in use today and is almost always sufficient for applications that do not rely on a database. One thing it shares with the inconsistent method is that it does not capture the contents of memory or any pending I/O operations. If a crash-consistent backup is restored in its entirety, then the data will be in the same state it would have been if the system had crashed at the exact moment that the backup was taken. This is the reason it is considered “crash-consistent”. </a:t>
            </a:r>
          </a:p>
          <a:p>
            <a:pPr lvl="1"/>
            <a:r>
              <a:rPr lang="en-US" dirty="0"/>
              <a:t>Data on disk is “crash-consistent” if it is the same as it would be after a system failure or power outage.</a:t>
            </a:r>
          </a:p>
        </p:txBody>
      </p:sp>
      <p:sp>
        <p:nvSpPr>
          <p:cNvPr id="4" name="Slide Number Placeholder 3"/>
          <p:cNvSpPr>
            <a:spLocks noGrp="1"/>
          </p:cNvSpPr>
          <p:nvPr>
            <p:ph type="sldNum" sz="quarter" idx="10"/>
          </p:nvPr>
        </p:nvSpPr>
        <p:spPr/>
        <p:txBody>
          <a:bodyPr/>
          <a:lstStyle/>
          <a:p>
            <a:fld id="{E7431303-7CE2-494C-AE87-4E68EA946351}" type="slidenum">
              <a:rPr lang="en-US" smtClean="0"/>
              <a:pPr/>
              <a:t>19</a:t>
            </a:fld>
            <a:endParaRPr lang="en-US" dirty="0"/>
          </a:p>
        </p:txBody>
      </p:sp>
      <p:sp>
        <p:nvSpPr>
          <p:cNvPr id="7" name="Slide Image Placeholder 6"/>
          <p:cNvSpPr>
            <a:spLocks noGrp="1" noRot="1" noChangeAspect="1"/>
          </p:cNvSpPr>
          <p:nvPr>
            <p:ph type="sldImg"/>
          </p:nvPr>
        </p:nvSpPr>
        <p:spPr>
          <a:xfrm>
            <a:off x="385763" y="485775"/>
            <a:ext cx="6094412" cy="3429000"/>
          </a:xfrm>
        </p:spPr>
      </p:sp>
    </p:spTree>
    <p:extLst>
      <p:ext uri="{BB962C8B-B14F-4D97-AF65-F5344CB8AC3E}">
        <p14:creationId xmlns:p14="http://schemas.microsoft.com/office/powerpoint/2010/main" val="243969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5763" y="485775"/>
            <a:ext cx="6094412" cy="3429000"/>
          </a:xfrm>
        </p:spPr>
      </p:sp>
      <p:sp>
        <p:nvSpPr>
          <p:cNvPr id="5" name="Notes Placeholder 4"/>
          <p:cNvSpPr>
            <a:spLocks noGrp="1"/>
          </p:cNvSpPr>
          <p:nvPr>
            <p:ph type="body" idx="1"/>
          </p:nvPr>
        </p:nvSpPr>
        <p:spPr/>
        <p:txBody>
          <a:bodyPr/>
          <a:lstStyle/>
          <a:p>
            <a:endParaRPr lang="en-US" dirty="0"/>
          </a:p>
        </p:txBody>
      </p:sp>
      <p:sp>
        <p:nvSpPr>
          <p:cNvPr id="6"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pPr/>
              <a:t>2</a:t>
            </a:fld>
            <a:endParaRPr lang="en-US" dirty="0"/>
          </a:p>
        </p:txBody>
      </p:sp>
    </p:spTree>
    <p:extLst>
      <p:ext uri="{BB962C8B-B14F-4D97-AF65-F5344CB8AC3E}">
        <p14:creationId xmlns:p14="http://schemas.microsoft.com/office/powerpoint/2010/main" val="2167268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96A46-8D3E-4FFE-A867-4A6611FF26C8}" type="slidenum">
              <a:rPr lang="en-US" smtClean="0"/>
              <a:t>20</a:t>
            </a:fld>
            <a:endParaRPr lang="en-US" dirty="0"/>
          </a:p>
        </p:txBody>
      </p:sp>
    </p:spTree>
    <p:extLst>
      <p:ext uri="{BB962C8B-B14F-4D97-AF65-F5344CB8AC3E}">
        <p14:creationId xmlns:p14="http://schemas.microsoft.com/office/powerpoint/2010/main" val="1796274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96A46-8D3E-4FFE-A867-4A6611FF26C8}" type="slidenum">
              <a:rPr lang="en-US" smtClean="0"/>
              <a:t>21</a:t>
            </a:fld>
            <a:endParaRPr lang="en-US" dirty="0"/>
          </a:p>
        </p:txBody>
      </p:sp>
    </p:spTree>
    <p:extLst>
      <p:ext uri="{BB962C8B-B14F-4D97-AF65-F5344CB8AC3E}">
        <p14:creationId xmlns:p14="http://schemas.microsoft.com/office/powerpoint/2010/main" val="2049619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22</a:t>
            </a:fld>
            <a:endParaRPr lang="en-US" dirty="0"/>
          </a:p>
        </p:txBody>
      </p:sp>
    </p:spTree>
    <p:extLst>
      <p:ext uri="{BB962C8B-B14F-4D97-AF65-F5344CB8AC3E}">
        <p14:creationId xmlns:p14="http://schemas.microsoft.com/office/powerpoint/2010/main" val="776164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back up a virtual machine, first a point-in-time snapshot of the data is needed. The Azure Backup service initiates the backup job at the scheduled time, and triggers the backup extension to take a snapshot. The backup extension coordinates with the in-guest VSS service to achieve consistency, and invokes the blob snapshot API of the Azure Storage service once consistency has been reached. This is done to get a consistent snapshot of the disks of the virtual machine, without having to shut it down.</a:t>
            </a:r>
          </a:p>
          <a:p>
            <a:r>
              <a:rPr lang="en-US" dirty="0"/>
              <a:t>After the snapshot has been taken, the data is transferred by the Azure Backup service to the backup vault. The service takes care of identifying and transferring only the blocks that have changed from the last backup – making the backup storage efficient. When the data transfer is completed, the snapshot is removed and a recovery point is created. This recovery point can be seen in the Azure management portal.</a:t>
            </a:r>
          </a:p>
          <a:p>
            <a:r>
              <a:rPr lang="en-US" dirty="0"/>
              <a:t>Capabilities</a:t>
            </a:r>
          </a:p>
          <a:p>
            <a:pPr lvl="1"/>
            <a:r>
              <a:rPr lang="en-US" dirty="0"/>
              <a:t>Backup VMs with 16 data disks (also the operating system disk).</a:t>
            </a:r>
          </a:p>
          <a:p>
            <a:pPr lvl="1"/>
            <a:r>
              <a:rPr lang="en-US" dirty="0"/>
              <a:t>Retain for longer periods using long-term retention solution.</a:t>
            </a:r>
          </a:p>
          <a:p>
            <a:pPr lvl="1"/>
            <a:r>
              <a:rPr lang="en-US" dirty="0"/>
              <a:t>Backup configuration is first with built-in backup policy – defined at vault creation time.</a:t>
            </a:r>
          </a:p>
          <a:p>
            <a:pPr lvl="1"/>
            <a:r>
              <a:rPr lang="en-US" dirty="0"/>
              <a:t>Job Reports.</a:t>
            </a:r>
          </a:p>
          <a:p>
            <a:pPr lvl="1"/>
            <a:r>
              <a:rPr lang="en-US" dirty="0"/>
              <a:t>Ability to configure and backup offline VMs.</a:t>
            </a:r>
          </a:p>
          <a:p>
            <a:pPr lvl="1"/>
            <a:r>
              <a:rPr lang="en-US" dirty="0"/>
              <a:t>Ability to cancel a long running backup/restore job.</a:t>
            </a:r>
          </a:p>
          <a:p>
            <a:pPr lvl="1"/>
            <a:r>
              <a:rPr lang="en-US" dirty="0"/>
              <a:t>Windows PowerShell to automate all tasks.</a:t>
            </a:r>
          </a:p>
          <a:p>
            <a:pPr lvl="1"/>
            <a:r>
              <a:rPr lang="en-US" dirty="0"/>
              <a:t>Alerts using Oplogs.</a:t>
            </a:r>
          </a:p>
          <a:p>
            <a:r>
              <a:rPr lang="en-US" dirty="0"/>
              <a:t>Best Practices</a:t>
            </a:r>
          </a:p>
          <a:p>
            <a:pPr lvl="1"/>
            <a:r>
              <a:rPr lang="en-US" dirty="0"/>
              <a:t>Protection of large number of VMs.</a:t>
            </a:r>
          </a:p>
          <a:p>
            <a:pPr lvl="2"/>
            <a:r>
              <a:rPr lang="en-US" dirty="0"/>
              <a:t>As each storage account have IOPS limitations, we suggest to configure all VMs with same protection policy spread across storage accounts.</a:t>
            </a:r>
          </a:p>
          <a:p>
            <a:pPr lvl="2"/>
            <a:r>
              <a:rPr lang="en-US" dirty="0"/>
              <a:t>For efficient and faster VM backups</a:t>
            </a:r>
          </a:p>
          <a:p>
            <a:pPr lvl="3"/>
            <a:r>
              <a:rPr lang="en-US" dirty="0"/>
              <a:t>Spread VM backups through out 24 hours</a:t>
            </a:r>
          </a:p>
          <a:p>
            <a:pPr lvl="2"/>
            <a:r>
              <a:rPr lang="en-US" dirty="0"/>
              <a:t>For smoother VM snapshots, we suggest to configure VMs across cloud services in a single policy</a:t>
            </a:r>
          </a:p>
          <a:p>
            <a:pPr lvl="2"/>
            <a:r>
              <a:rPr lang="en-US" dirty="0"/>
              <a:t>For more information, see: Capacity Planner - </a:t>
            </a:r>
            <a:r>
              <a:rPr lang="en-US" dirty="0">
                <a:hlinkClick r:id="rId3"/>
              </a:rPr>
              <a:t>https://gallery.technet.microsoft.com/Azure-Backup-Storage-a46d7e33 </a:t>
            </a:r>
            <a:endParaRPr lang="en-US" dirty="0"/>
          </a:p>
          <a:p>
            <a:pPr lvl="1"/>
            <a:r>
              <a:rPr lang="en-US" dirty="0"/>
              <a:t>Restoring a VM</a:t>
            </a:r>
          </a:p>
          <a:p>
            <a:pPr lvl="2"/>
            <a:r>
              <a:rPr lang="en-US" dirty="0"/>
              <a:t>Restoration of a VM to a cloud service should be done when no Create, Remove, Update and Delete (CRUD) operations in progress on any VMs of the same cloud services</a:t>
            </a:r>
          </a:p>
          <a:p>
            <a:pPr lvl="1"/>
            <a:endParaRPr lang="en-US" dirty="0"/>
          </a:p>
        </p:txBody>
      </p:sp>
      <p:sp>
        <p:nvSpPr>
          <p:cNvPr id="4" name="Slide Number Placeholder 3"/>
          <p:cNvSpPr>
            <a:spLocks noGrp="1"/>
          </p:cNvSpPr>
          <p:nvPr>
            <p:ph type="sldNum" sz="quarter" idx="10"/>
          </p:nvPr>
        </p:nvSpPr>
        <p:spPr/>
        <p:txBody>
          <a:bodyPr/>
          <a:lstStyle/>
          <a:p>
            <a:fld id="{E7431303-7CE2-494C-AE87-4E68EA946351}" type="slidenum">
              <a:rPr lang="en-US" smtClean="0"/>
              <a:pPr/>
              <a:t>23</a:t>
            </a:fld>
            <a:endParaRPr lang="en-US" dirty="0"/>
          </a:p>
        </p:txBody>
      </p:sp>
      <p:sp>
        <p:nvSpPr>
          <p:cNvPr id="10" name="Slide Image Placeholder 9"/>
          <p:cNvSpPr>
            <a:spLocks noGrp="1" noRot="1" noChangeAspect="1"/>
          </p:cNvSpPr>
          <p:nvPr>
            <p:ph type="sldImg"/>
          </p:nvPr>
        </p:nvSpPr>
        <p:spPr>
          <a:xfrm>
            <a:off x="385763" y="485775"/>
            <a:ext cx="6094412" cy="3429000"/>
          </a:xfrm>
        </p:spPr>
      </p:sp>
    </p:spTree>
    <p:extLst>
      <p:ext uri="{BB962C8B-B14F-4D97-AF65-F5344CB8AC3E}">
        <p14:creationId xmlns:p14="http://schemas.microsoft.com/office/powerpoint/2010/main" val="208425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b="1" dirty="0"/>
              <a:t>For more information</a:t>
            </a:r>
            <a:r>
              <a:rPr lang="en-US" dirty="0"/>
              <a:t>, see: </a:t>
            </a:r>
            <a:r>
              <a:rPr lang="en-US" dirty="0">
                <a:hlinkClick r:id="rId3"/>
              </a:rPr>
              <a:t>https://azure.microsoft.com/en-us/documentation/articles/backup-introduction-to-azure-backup/#deployment-scenarios</a:t>
            </a:r>
            <a:endParaRPr lang="en-US" dirty="0"/>
          </a:p>
          <a:p>
            <a:endParaRPr lang="en-US" dirty="0"/>
          </a:p>
          <a:p>
            <a:pPr marL="0" inden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7431303-7CE2-494C-AE87-4E68EA946351}" type="slidenum">
              <a:rPr lang="en-US" smtClean="0"/>
              <a:t>24</a:t>
            </a:fld>
            <a:endParaRPr lang="en-US" dirty="0"/>
          </a:p>
        </p:txBody>
      </p:sp>
    </p:spTree>
    <p:extLst>
      <p:ext uri="{BB962C8B-B14F-4D97-AF65-F5344CB8AC3E}">
        <p14:creationId xmlns:p14="http://schemas.microsoft.com/office/powerpoint/2010/main" val="1093568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385763" y="485775"/>
            <a:ext cx="6094412" cy="3429000"/>
          </a:xfrm>
        </p:spPr>
      </p:sp>
      <p:sp>
        <p:nvSpPr>
          <p:cNvPr id="9" name="Notes Placeholder 8"/>
          <p:cNvSpPr>
            <a:spLocks noGrp="1"/>
          </p:cNvSpPr>
          <p:nvPr>
            <p:ph type="body" idx="1"/>
          </p:nvPr>
        </p:nvSpPr>
        <p:spPr/>
        <p:txBody>
          <a:bodyPr/>
          <a:lstStyle/>
          <a:p>
            <a:endParaRPr lang="en-US" dirty="0"/>
          </a:p>
        </p:txBody>
      </p:sp>
      <p:sp>
        <p:nvSpPr>
          <p:cNvPr id="10"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pPr/>
              <a:t>25</a:t>
            </a:fld>
            <a:endParaRPr lang="en-US" dirty="0"/>
          </a:p>
        </p:txBody>
      </p:sp>
    </p:spTree>
    <p:extLst>
      <p:ext uri="{BB962C8B-B14F-4D97-AF65-F5344CB8AC3E}">
        <p14:creationId xmlns:p14="http://schemas.microsoft.com/office/powerpoint/2010/main" val="1573796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r>
              <a:rPr lang="en-US" b="1" dirty="0"/>
              <a:t>Note: </a:t>
            </a:r>
            <a:r>
              <a:rPr lang="en-US" dirty="0"/>
              <a:t>Previously you needed to create or acquire a X.509 v3 certificate in order to register your backup server. Certificates are still supported, but now to make Azure vault registration with a server easier, you can generate a vault credential right from the Quick Start page.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7431303-7CE2-494C-AE87-4E68EA946351}" type="slidenum">
              <a:rPr lang="en-US" smtClean="0"/>
              <a:t>26</a:t>
            </a:fld>
            <a:endParaRPr lang="en-US" dirty="0"/>
          </a:p>
        </p:txBody>
      </p:sp>
    </p:spTree>
    <p:extLst>
      <p:ext uri="{BB962C8B-B14F-4D97-AF65-F5344CB8AC3E}">
        <p14:creationId xmlns:p14="http://schemas.microsoft.com/office/powerpoint/2010/main" val="870007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27</a:t>
            </a:fld>
            <a:endParaRPr lang="en-US" dirty="0"/>
          </a:p>
        </p:txBody>
      </p:sp>
    </p:spTree>
    <p:extLst>
      <p:ext uri="{BB962C8B-B14F-4D97-AF65-F5344CB8AC3E}">
        <p14:creationId xmlns:p14="http://schemas.microsoft.com/office/powerpoint/2010/main" val="2124859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28</a:t>
            </a:fld>
            <a:endParaRPr lang="en-US" dirty="0"/>
          </a:p>
        </p:txBody>
      </p:sp>
    </p:spTree>
    <p:extLst>
      <p:ext uri="{BB962C8B-B14F-4D97-AF65-F5344CB8AC3E}">
        <p14:creationId xmlns:p14="http://schemas.microsoft.com/office/powerpoint/2010/main" val="1207558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171450" indent="-171450"/>
            <a:r>
              <a:rPr lang="en-US" b="0" i="0" u="none" strike="noStrike" kern="1200" dirty="0">
                <a:solidFill>
                  <a:schemeClr val="tx1"/>
                </a:solidFill>
                <a:effectLst/>
              </a:rPr>
              <a:t>The backup extension needs connectivity to the Azure public IPs to function correctly, because it sends commands to an Azure Storage endpoint (HTTP URL) to manage the snapshots of the VM. Without the right internet connectivity, these HTTP requests from the VM will time out and the backup operation will fail.</a:t>
            </a:r>
          </a:p>
          <a:p>
            <a:pPr lvl="0"/>
            <a:r>
              <a:rPr lang="en-US" b="0" i="0" u="none" strike="noStrike" kern="1200" dirty="0">
                <a:solidFill>
                  <a:schemeClr val="tx1"/>
                </a:solidFill>
                <a:effectLst/>
              </a:rPr>
              <a:t>Network Security Groups - If</a:t>
            </a:r>
            <a:r>
              <a:rPr lang="en-US" dirty="0"/>
              <a:t> your deployment has access restrictions in place (through a Network Security Group, for example), then you need to take additional steps to ensure that backup traffic to the Azure Backup vault remains unaffected.</a:t>
            </a:r>
          </a:p>
          <a:p>
            <a:pPr lvl="1"/>
            <a:r>
              <a:rPr lang="en-US" dirty="0"/>
              <a:t>There are two ways to provide a path for the backup traffic:</a:t>
            </a:r>
          </a:p>
          <a:p>
            <a:pPr lvl="2"/>
            <a:r>
              <a:rPr lang="en-US" dirty="0"/>
              <a:t>Whitelist the Azure datacenter IP ranges (</a:t>
            </a:r>
            <a:r>
              <a:rPr lang="en-US" dirty="0">
                <a:hlinkClick r:id="rId3"/>
              </a:rPr>
              <a:t>https://www.microsoft.com/en-us/download/details.aspx?id=41653</a:t>
            </a:r>
            <a:r>
              <a:rPr lang="en-US" dirty="0"/>
              <a:t>)</a:t>
            </a:r>
          </a:p>
          <a:p>
            <a:pPr lvl="2"/>
            <a:r>
              <a:rPr lang="en-US" dirty="0"/>
              <a:t>Deploy an HTTP proxy to route the traffic.</a:t>
            </a:r>
          </a:p>
          <a:p>
            <a:pPr marL="171450" indent="-171450"/>
            <a:endParaRPr lang="en-US" b="0" i="0" u="none" strike="noStrike" kern="1200" dirty="0">
              <a:solidFill>
                <a:schemeClr val="tx1"/>
              </a:solidFill>
              <a:effectLst/>
            </a:endParaRPr>
          </a:p>
          <a:p>
            <a:pPr marL="171450" indent="-171450" rtl="0" fontAlgn="base"/>
            <a:r>
              <a:rPr lang="en-US" b="1" i="0" u="none" strike="noStrike" kern="1200" dirty="0">
                <a:solidFill>
                  <a:schemeClr val="tx1"/>
                </a:solidFill>
                <a:effectLst/>
              </a:rPr>
              <a:t>Using an HTTP proxy for VM backup</a:t>
            </a:r>
            <a:r>
              <a:rPr lang="en-US" b="0" i="0" u="none" strike="noStrike" kern="1200" dirty="0">
                <a:solidFill>
                  <a:schemeClr val="tx1"/>
                </a:solidFill>
                <a:effectLst/>
              </a:rPr>
              <a:t> - When backing up a VM, the snapshot management commands are sent from the backup extension to Azure Storage using an HTTPS API. This traffic must be routed from the extension through the proxy, since only the proxy will be configured to have access to the public internet.</a:t>
            </a:r>
            <a:r>
              <a:rPr lang="en-US" b="0" i="0" kern="1200" dirty="0">
                <a:solidFill>
                  <a:schemeClr val="tx1"/>
                </a:solidFill>
                <a:effectLst/>
              </a:rPr>
              <a:t> </a:t>
            </a:r>
            <a:endParaRPr lang="en-US" b="0" i="0" u="none" strike="noStrike" kern="1200" dirty="0">
              <a:solidFill>
                <a:schemeClr val="tx1"/>
              </a:solidFill>
              <a:effectLst/>
              <a:hlinkClick r:id="rId4"/>
            </a:endParaRPr>
          </a:p>
          <a:p>
            <a:pPr marL="344488" lvl="1" indent="-171450" rtl="0" fontAlgn="base"/>
            <a:r>
              <a:rPr lang="en-US" dirty="0"/>
              <a:t>In the example above, the App VM needs to be configured to use the Proxy VM for all HTTP traffic bound for the public internet. The Proxy VM needs to be configured to allow incoming traffic from VMs in the VNET. Finally, the NSG (named </a:t>
            </a:r>
            <a:r>
              <a:rPr lang="en-US" i="1" dirty="0"/>
              <a:t>NSG-lockdown</a:t>
            </a:r>
            <a:r>
              <a:rPr lang="en-US" dirty="0"/>
              <a:t>) needs a new Security Rule that allows outbound Internet traffic from the Proxy VM.</a:t>
            </a:r>
          </a:p>
          <a:p>
            <a:pPr marL="344488" lvl="1" indent="-171450" rtl="0" fontAlgn="base"/>
            <a:endParaRPr lang="en-US" dirty="0"/>
          </a:p>
          <a:p>
            <a:pPr marL="10" indent="0" fontAlgn="base">
              <a:buNone/>
            </a:pPr>
            <a:r>
              <a:rPr lang="en-US" b="1" dirty="0"/>
              <a:t>For more information</a:t>
            </a:r>
            <a:r>
              <a:rPr lang="en-US" dirty="0"/>
              <a:t>, see: </a:t>
            </a:r>
            <a:r>
              <a:rPr lang="en-US" b="0" i="0" u="none" strike="noStrike" kern="1200" dirty="0">
                <a:solidFill>
                  <a:schemeClr val="tx1"/>
                </a:solidFill>
                <a:effectLst/>
                <a:hlinkClick r:id="rId4"/>
              </a:rPr>
              <a:t>https://azure.microsoft.com/en-gb/documentation/articles/backup-azure-vms-prepare/</a:t>
            </a:r>
            <a:r>
              <a:rPr lang="en-US" b="0" i="0" kern="1200" dirty="0">
                <a:solidFill>
                  <a:schemeClr val="tx1"/>
                </a:solidFill>
                <a:effectLst/>
              </a:rPr>
              <a:t>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7431303-7CE2-494C-AE87-4E68EA946351}" type="slidenum">
              <a:rPr lang="en-US" smtClean="0"/>
              <a:t>32</a:t>
            </a:fld>
            <a:endParaRPr lang="en-US" dirty="0"/>
          </a:p>
        </p:txBody>
      </p:sp>
    </p:spTree>
    <p:extLst>
      <p:ext uri="{BB962C8B-B14F-4D97-AF65-F5344CB8AC3E}">
        <p14:creationId xmlns:p14="http://schemas.microsoft.com/office/powerpoint/2010/main" val="1812639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GB" dirty="0"/>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00020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7431303-7CE2-494C-AE87-4E68EA946351}" type="slidenum">
              <a:rPr lang="en-US" smtClean="0"/>
              <a:t>33</a:t>
            </a:fld>
            <a:endParaRPr lang="en-US" dirty="0"/>
          </a:p>
        </p:txBody>
      </p:sp>
    </p:spTree>
    <p:extLst>
      <p:ext uri="{BB962C8B-B14F-4D97-AF65-F5344CB8AC3E}">
        <p14:creationId xmlns:p14="http://schemas.microsoft.com/office/powerpoint/2010/main" val="2638965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Once the machine is registered, open the Microsoft Azure Backup mmc snap-in.</a:t>
            </a:r>
          </a:p>
          <a:p>
            <a:pPr marL="228600" indent="-228600">
              <a:buFont typeface="+mj-lt"/>
              <a:buAutoNum type="arabicPeriod"/>
            </a:pPr>
            <a:r>
              <a:rPr lang="en-US" dirty="0"/>
              <a:t>Select the items you wish to back up. Azure Backup on a Windows Server/Windows Client (that is without System Center Data Protection Manager) enables you to protect files and folders.</a:t>
            </a:r>
          </a:p>
          <a:p>
            <a:pPr marL="228600" indent="-228600">
              <a:buFont typeface="+mj-lt"/>
              <a:buAutoNum type="arabicPeriod"/>
            </a:pPr>
            <a:r>
              <a:rPr lang="en-US" dirty="0"/>
              <a:t>Specify the backup schedule and retention policy.</a:t>
            </a:r>
          </a:p>
          <a:p>
            <a:pPr marL="228600" indent="-228600">
              <a:buFont typeface="+mj-lt"/>
              <a:buAutoNum type="arabicPeriod"/>
            </a:pPr>
            <a:r>
              <a:rPr lang="en-US" dirty="0"/>
              <a:t>Choose the method for sending the initial backup. Your choice of completing the initial seeding is dependent on the amount of data that you wish to back up and your internet upload link speed. If you plan to back up GBs/TBs of data over a high latency, low bandwidth connection, we recommend that you complete the initial backup by shipping a disk to the nearest Azure data center. This is called “Offline Backup.”</a:t>
            </a:r>
          </a:p>
          <a:p>
            <a:pPr marL="228600" indent="-228600">
              <a:buFont typeface="+mj-lt"/>
              <a:buAutoNum type="arabicPeriod"/>
            </a:pPr>
            <a:r>
              <a:rPr lang="en-US" dirty="0"/>
              <a:t>After the schedule backup process is completed, go back to the mmc snap-in and click </a:t>
            </a:r>
            <a:r>
              <a:rPr lang="en-US" b="1" dirty="0"/>
              <a:t>Back up Now</a:t>
            </a:r>
            <a:r>
              <a:rPr lang="en-US" dirty="0"/>
              <a:t> to complete the initial seeding over the network.</a:t>
            </a:r>
          </a:p>
          <a:p>
            <a:pPr marL="228600" indent="-228600">
              <a:buFont typeface="+mj-lt"/>
              <a:buAutoNum type="arabicPeriod"/>
            </a:pPr>
            <a:endParaRPr lang="en-US" dirty="0"/>
          </a:p>
          <a:p>
            <a:pPr marL="228600" indent="-228600">
              <a:buFont typeface="+mj-lt"/>
              <a:buAutoNum type="arabicPeriod"/>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7431303-7CE2-494C-AE87-4E68EA946351}" type="slidenum">
              <a:rPr lang="en-US" smtClean="0"/>
              <a:t>34</a:t>
            </a:fld>
            <a:endParaRPr lang="en-US" dirty="0"/>
          </a:p>
        </p:txBody>
      </p:sp>
    </p:spTree>
    <p:extLst>
      <p:ext uri="{BB962C8B-B14F-4D97-AF65-F5344CB8AC3E}">
        <p14:creationId xmlns:p14="http://schemas.microsoft.com/office/powerpoint/2010/main" val="1966403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Speaker Notes:</a:t>
            </a:r>
          </a:p>
          <a:p>
            <a:r>
              <a:rPr lang="en-US" dirty="0"/>
              <a:t>Pre-Create Azure VM</a:t>
            </a:r>
          </a:p>
          <a:p>
            <a:r>
              <a:rPr lang="en-US" dirty="0"/>
              <a:t>Discovery VM</a:t>
            </a:r>
          </a:p>
          <a:p>
            <a:r>
              <a:rPr lang="en-US" dirty="0"/>
              <a:t>Register VM</a:t>
            </a:r>
          </a:p>
          <a:p>
            <a:r>
              <a:rPr lang="en-US" dirty="0"/>
              <a:t>Protect VM</a:t>
            </a:r>
          </a:p>
          <a:p>
            <a:pPr lvl="1"/>
            <a:r>
              <a:rPr lang="en-US" dirty="0"/>
              <a:t>Create a  New Protection Policy</a:t>
            </a:r>
          </a:p>
        </p:txBody>
      </p:sp>
      <p:sp>
        <p:nvSpPr>
          <p:cNvPr id="4" name="Slide Number Placeholder 3"/>
          <p:cNvSpPr>
            <a:spLocks noGrp="1"/>
          </p:cNvSpPr>
          <p:nvPr>
            <p:ph type="sldNum" sz="quarter" idx="10"/>
          </p:nvPr>
        </p:nvSpPr>
        <p:spPr/>
        <p:txBody>
          <a:bodyPr/>
          <a:lstStyle/>
          <a:p>
            <a:fld id="{E7431303-7CE2-494C-AE87-4E68EA946351}" type="slidenum">
              <a:rPr lang="en-US" smtClean="0"/>
              <a:pPr/>
              <a:t>35</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705472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1489DB6A-E92B-415B-AFB4-9C72D4A9006D}" type="slidenum">
              <a:rPr lang="en-US" smtClean="0"/>
              <a:pPr/>
              <a:t>36</a:t>
            </a:fld>
            <a:endParaRPr lang="en-US" dirty="0"/>
          </a:p>
        </p:txBody>
      </p:sp>
    </p:spTree>
    <p:extLst>
      <p:ext uri="{BB962C8B-B14F-4D97-AF65-F5344CB8AC3E}">
        <p14:creationId xmlns:p14="http://schemas.microsoft.com/office/powerpoint/2010/main" val="3939028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5763" y="485775"/>
            <a:ext cx="6094412" cy="3429000"/>
          </a:xfrm>
        </p:spPr>
      </p:sp>
      <p:sp>
        <p:nvSpPr>
          <p:cNvPr id="5" name="Notes Placeholder 4"/>
          <p:cNvSpPr>
            <a:spLocks noGrp="1"/>
          </p:cNvSpPr>
          <p:nvPr>
            <p:ph type="body" idx="1"/>
          </p:nvPr>
        </p:nvSpPr>
        <p:spPr/>
        <p:txBody>
          <a:bodyPr/>
          <a:lstStyle/>
          <a:p>
            <a:endParaRPr lang="en-US" dirty="0"/>
          </a:p>
        </p:txBody>
      </p:sp>
      <p:sp>
        <p:nvSpPr>
          <p:cNvPr id="6"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pPr/>
              <a:t>37</a:t>
            </a:fld>
            <a:endParaRPr lang="en-US" dirty="0"/>
          </a:p>
        </p:txBody>
      </p:sp>
    </p:spTree>
    <p:extLst>
      <p:ext uri="{BB962C8B-B14F-4D97-AF65-F5344CB8AC3E}">
        <p14:creationId xmlns:p14="http://schemas.microsoft.com/office/powerpoint/2010/main" val="3821188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5763" y="485775"/>
            <a:ext cx="6094412" cy="3429000"/>
          </a:xfrm>
        </p:spPr>
      </p:sp>
      <p:sp>
        <p:nvSpPr>
          <p:cNvPr id="5" name="Notes Placeholder 4"/>
          <p:cNvSpPr>
            <a:spLocks noGrp="1"/>
          </p:cNvSpPr>
          <p:nvPr>
            <p:ph type="body" idx="1"/>
          </p:nvPr>
        </p:nvSpPr>
        <p:spPr/>
        <p:txBody>
          <a:bodyPr/>
          <a:lstStyle/>
          <a:p>
            <a:endParaRPr lang="en-US" dirty="0"/>
          </a:p>
        </p:txBody>
      </p:sp>
      <p:sp>
        <p:nvSpPr>
          <p:cNvPr id="6"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pPr/>
              <a:t>38</a:t>
            </a:fld>
            <a:endParaRPr lang="en-US" dirty="0"/>
          </a:p>
        </p:txBody>
      </p:sp>
    </p:spTree>
    <p:extLst>
      <p:ext uri="{BB962C8B-B14F-4D97-AF65-F5344CB8AC3E}">
        <p14:creationId xmlns:p14="http://schemas.microsoft.com/office/powerpoint/2010/main" val="749725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489DB6A-E92B-415B-AFB4-9C72D4A9006D}"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894262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385763" y="485775"/>
            <a:ext cx="6094412" cy="3429000"/>
          </a:xfrm>
        </p:spPr>
      </p:sp>
      <p:sp>
        <p:nvSpPr>
          <p:cNvPr id="5" name="Notes Placeholder 4"/>
          <p:cNvSpPr>
            <a:spLocks noGrp="1"/>
          </p:cNvSpPr>
          <p:nvPr>
            <p:ph type="body" idx="1"/>
          </p:nvPr>
        </p:nvSpPr>
        <p:spPr/>
        <p:txBody>
          <a:bodyPr/>
          <a:lstStyle/>
          <a:p>
            <a:endParaRPr lang="en-US" dirty="0"/>
          </a:p>
        </p:txBody>
      </p:sp>
      <p:sp>
        <p:nvSpPr>
          <p:cNvPr id="6" name="Slide Number Placeholder 3"/>
          <p:cNvSpPr>
            <a:spLocks noGrp="1"/>
          </p:cNvSpPr>
          <p:nvPr>
            <p:ph type="sldNum" sz="quarter" idx="5"/>
          </p:nvPr>
        </p:nvSpPr>
        <p:spPr>
          <a:xfrm>
            <a:off x="5429249" y="8685213"/>
            <a:ext cx="1427163" cy="458787"/>
          </a:xfrm>
          <a:prstGeom prst="rect">
            <a:avLst/>
          </a:prstGeom>
        </p:spPr>
        <p:txBody>
          <a:bodyPr/>
          <a:lstStyle/>
          <a:p>
            <a:fld id="{675416BA-65F7-274A-AD61-D0FA78F3AA6E}" type="slidenum">
              <a:rPr lang="en-US" smtClean="0"/>
              <a:pPr/>
              <a:t>40</a:t>
            </a:fld>
            <a:endParaRPr lang="en-US" dirty="0"/>
          </a:p>
        </p:txBody>
      </p:sp>
    </p:spTree>
    <p:extLst>
      <p:ext uri="{BB962C8B-B14F-4D97-AF65-F5344CB8AC3E}">
        <p14:creationId xmlns:p14="http://schemas.microsoft.com/office/powerpoint/2010/main" val="3755452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Microsoft Azure Backup Service offers IT administrators the option to back up and protect critical data in an easily recoverable way from any location.</a:t>
            </a:r>
          </a:p>
          <a:p>
            <a:r>
              <a:rPr lang="en-US" dirty="0"/>
              <a:t>The Microsoft Azure Backup Service provides a new way to deliver business continuity benefits to Windows Server 2012 customers by providing a backup solution that requires no upfront hardware cost. </a:t>
            </a:r>
          </a:p>
          <a:p>
            <a:r>
              <a:rPr lang="en-US" dirty="0"/>
              <a:t>System Center 2012 SP1 Data Protection Manager customers get the added option to select online backup as a </a:t>
            </a:r>
            <a:r>
              <a:rPr lang="en-US" b="1" dirty="0"/>
              <a:t>short-term</a:t>
            </a:r>
            <a:r>
              <a:rPr lang="en-US" dirty="0"/>
              <a:t> recovery goal. </a:t>
            </a:r>
          </a:p>
          <a:p>
            <a:r>
              <a:rPr lang="en-US" dirty="0"/>
              <a:t>Microsoft Azure Backup is a cloud-hosted backup solution that provides file and folder backup capabilities for Windows Server 2012, Windows Server 2012 R2 and Windows Server 2008 R2 computers.</a:t>
            </a:r>
          </a:p>
          <a:p>
            <a:r>
              <a:rPr lang="en-US" dirty="0"/>
              <a:t>The Microsoft Azure Backup Agent can back up either files or folders. Customers can use system Center 2012 SP1 Data Protection Manager to back up File/volume, SQL Server and Hyper-V workloads to Azure online storage. </a:t>
            </a:r>
            <a:r>
              <a:rPr lang="en-US" b="1" dirty="0"/>
              <a:t>Adding Update Rollup 6 </a:t>
            </a:r>
            <a:r>
              <a:rPr lang="en-US" b="0" dirty="0"/>
              <a:t>to</a:t>
            </a:r>
            <a:r>
              <a:rPr lang="en-US" b="0" baseline="0" dirty="0"/>
              <a:t> System Center Data Protection Manager will enable customers to do System State backups and Bare Metal Restores. </a:t>
            </a:r>
            <a:endParaRPr lang="en-US" dirty="0"/>
          </a:p>
          <a:p>
            <a:r>
              <a:rPr lang="en-US" dirty="0"/>
              <a:t>The fundamental workflow when you back up and restore files and folders to and from Microsoft Azure Backup using the Microsoft Azure Backup Agent are similar workflows that you would experience using any other type of backup.</a:t>
            </a:r>
          </a:p>
          <a:p>
            <a:r>
              <a:rPr lang="en-US" dirty="0"/>
              <a:t>Much like Windows Server Backup, you identify the items to backup and then the items are copied to a storage where they can be accessed later if they are needed.   </a:t>
            </a:r>
          </a:p>
          <a:p>
            <a:r>
              <a:rPr lang="en-US" dirty="0"/>
              <a:t>What is different from WSB is that the data is compressed and encrypted and the final destination is in the cloud.</a:t>
            </a:r>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2407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58105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r>
              <a:rPr lang="en-US" b="1" i="0" u="none" strike="noStrike" kern="1200" dirty="0">
                <a:solidFill>
                  <a:schemeClr val="tx1"/>
                </a:solidFill>
                <a:effectLst/>
              </a:rPr>
              <a:t>Data compression, encryption and throttling</a:t>
            </a:r>
          </a:p>
          <a:p>
            <a:pPr lvl="1"/>
            <a:r>
              <a:rPr lang="en-US" b="0" i="0" u="none" strike="noStrike" kern="1200" dirty="0">
                <a:solidFill>
                  <a:schemeClr val="tx1"/>
                </a:solidFill>
                <a:effectLst/>
              </a:rPr>
              <a:t>The Microsoft Azure Backup Agent ensures that data is compressed and encrypted on the server before being sent to the Microsoft Azure Backup Service over the network. As a result, the Microsoft Azure Backup Service only stores encrypted data in the cloud storage. The encryption key is not available to the Microsoft Azure Backup Service, and as a result, the data is never decrypted in the service. Also, users can set up throttling and configure how the Microsoft Azure Backup service utilizes the network bandwidth when backing up or restoring information.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5169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rPr>
              <a:t>Data integrity is verified in the cloud</a:t>
            </a:r>
            <a:r>
              <a:rPr lang="en-US" b="0" i="0" u="none" strike="noStrike" kern="1200" dirty="0">
                <a:solidFill>
                  <a:schemeClr val="tx1"/>
                </a:solidFill>
                <a:effectLst/>
              </a:rPr>
              <a:t> </a:t>
            </a:r>
          </a:p>
          <a:p>
            <a:pPr lvl="1" fontAlgn="base"/>
            <a:r>
              <a:rPr lang="en-US" b="0" i="0" u="none" strike="noStrike" kern="1200" dirty="0">
                <a:solidFill>
                  <a:schemeClr val="tx1"/>
                </a:solidFill>
                <a:effectLst/>
              </a:rPr>
              <a:t>In addition to the secure backups, the backed up data is also automatically checked for integrity once the backup is done. As a result, any corruptions which may arise due to data transfer can be easily identified and are fixed automatically.</a:t>
            </a:r>
            <a:r>
              <a:rPr lang="en-US" b="0" i="0" kern="1200" dirty="0">
                <a:solidFill>
                  <a:schemeClr val="tx1"/>
                </a:solidFill>
                <a:effectLst/>
              </a:rPr>
              <a:t> </a:t>
            </a:r>
            <a:endParaRPr lang="en-US" b="0" i="0" dirty="0">
              <a:effectLst/>
            </a:endParaRPr>
          </a:p>
          <a:p>
            <a:pPr rtl="0" fontAlgn="base"/>
            <a:r>
              <a:rPr lang="en-US" b="1" i="0" u="none" strike="noStrike" kern="1200" dirty="0">
                <a:solidFill>
                  <a:schemeClr val="tx1"/>
                </a:solidFill>
                <a:effectLst/>
              </a:rPr>
              <a:t>Configurable retention policies for storing data in the cloud</a:t>
            </a:r>
            <a:r>
              <a:rPr lang="en-US" b="0" i="0" u="none" strike="noStrike" kern="1200" dirty="0">
                <a:solidFill>
                  <a:schemeClr val="tx1"/>
                </a:solidFill>
                <a:effectLst/>
              </a:rPr>
              <a:t> </a:t>
            </a:r>
          </a:p>
          <a:p>
            <a:pPr lvl="1" fontAlgn="base"/>
            <a:r>
              <a:rPr lang="en-US" b="0" i="0" u="none" strike="noStrike" kern="1200" dirty="0">
                <a:solidFill>
                  <a:schemeClr val="tx1"/>
                </a:solidFill>
                <a:effectLst/>
              </a:rPr>
              <a:t>The Microsoft Azure Backup Service accepts and implements retention policies to recycle backups that exceed the desired retention range, thereby meeting business policies and managing backup costs.</a:t>
            </a:r>
            <a:r>
              <a:rPr lang="en-US" b="0" i="0" kern="1200" dirty="0">
                <a:solidFill>
                  <a:schemeClr val="tx1"/>
                </a:solidFill>
                <a:effectLst/>
              </a:rPr>
              <a:t> </a:t>
            </a:r>
            <a:endParaRPr lang="en-US" b="0" i="0" dirty="0">
              <a:effectLst/>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188553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7EA4ABD-046D-4B62-9F3A-DA4F74D4CE05}" type="slidenum">
              <a:rPr lang="en-US" smtClean="0"/>
              <a:pPr/>
              <a:t>8</a:t>
            </a:fld>
            <a:endParaRPr lang="en-US" dirty="0"/>
          </a:p>
        </p:txBody>
      </p:sp>
      <p:sp>
        <p:nvSpPr>
          <p:cNvPr id="6" name="Slide Image Placeholder 5"/>
          <p:cNvSpPr>
            <a:spLocks noGrp="1" noRot="1" noChangeAspect="1"/>
          </p:cNvSpPr>
          <p:nvPr>
            <p:ph type="sldImg"/>
          </p:nvPr>
        </p:nvSpPr>
        <p:spPr>
          <a:xfrm>
            <a:off x="385763" y="485775"/>
            <a:ext cx="6094412"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11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5" name="Slide Image Placeholder 4"/>
          <p:cNvSpPr>
            <a:spLocks noGrp="1" noRot="1" noChangeAspect="1"/>
          </p:cNvSpPr>
          <p:nvPr>
            <p:ph type="sldImg"/>
          </p:nvPr>
        </p:nvSpPr>
        <p:spPr>
          <a:xfrm>
            <a:off x="385763" y="485775"/>
            <a:ext cx="6094412" cy="3429000"/>
          </a:xfrm>
        </p:spPr>
      </p:sp>
      <p:sp>
        <p:nvSpPr>
          <p:cNvPr id="8" name="Notes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7201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dirty="0"/>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dirty="0"/>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dirty="0"/>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dirty="0"/>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dirty="0"/>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dirty="0"/>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dirty="0"/>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dirty="0"/>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dirty="0"/>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dirty="0"/>
              <a:t>Text goes here</a:t>
            </a:r>
          </a:p>
          <a:p>
            <a:pPr lvl="2"/>
            <a:r>
              <a:rPr lang="en-US" dirty="0"/>
              <a:t>Supporting text here</a:t>
            </a:r>
          </a:p>
          <a:p>
            <a:pPr lvl="2"/>
            <a:r>
              <a:rPr lang="en-US" dirty="0"/>
              <a:t>Size 20pt for the subtopics </a:t>
            </a:r>
          </a:p>
          <a:p>
            <a:pPr lvl="2"/>
            <a:endParaRPr lang="en-US" dirty="0"/>
          </a:p>
          <a:p>
            <a:pPr lvl="0"/>
            <a:r>
              <a:rPr lang="en-US" dirty="0"/>
              <a:t>Text goes here</a:t>
            </a:r>
          </a:p>
          <a:p>
            <a:pPr lvl="2"/>
            <a:r>
              <a:rPr lang="en-US" dirty="0"/>
              <a:t>Supporting text here</a:t>
            </a:r>
          </a:p>
          <a:p>
            <a:pPr lvl="2"/>
            <a:r>
              <a:rPr lang="en-US" dirty="0"/>
              <a:t>Supporting text here</a:t>
            </a:r>
          </a:p>
          <a:p>
            <a:pPr lvl="2"/>
            <a:endParaRPr lang="en-US" dirty="0"/>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dirty="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dirty="0">
                <a:ln>
                  <a:noFill/>
                </a:ln>
                <a:solidFill>
                  <a:srgbClr val="00BCF2"/>
                </a:solidFill>
                <a:effectLst/>
                <a:uLnTx/>
                <a:uFillTx/>
                <a:latin typeface="Segoe UI Light"/>
                <a:ea typeface="+mn-ea"/>
                <a:cs typeface="+mn-cs"/>
              </a:rPr>
            </a:br>
            <a:r>
              <a:rPr kumimoji="0" lang="en-US" sz="8800" b="0" i="0" u="none" strike="noStrike" kern="1200" cap="none" spc="-100" normalizeH="0" baseline="0" noProof="0" dirty="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dirty="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dirty="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dirty="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r>
              <a:rPr kumimoji="0" lang="en-US" sz="4400" b="0" i="0" u="none" strike="noStrike" kern="1200" cap="none" spc="-100" normalizeH="0" baseline="0" noProof="0" dirty="0">
                <a:ln>
                  <a:noFill/>
                </a:ln>
                <a:gradFill>
                  <a:gsLst>
                    <a:gs pos="0">
                      <a:srgbClr val="FBFBFB"/>
                    </a:gs>
                    <a:gs pos="100000">
                      <a:srgbClr val="FBFBFB"/>
                    </a:gs>
                  </a:gsLst>
                  <a:lin ang="5400000" scaled="0"/>
                </a:gradFill>
                <a:effectLst/>
                <a:uLnTx/>
                <a:uFillTx/>
                <a:latin typeface="Segoe UI Light" pitchFamily="34" charset="0"/>
                <a:ea typeface="+mn-ea"/>
                <a:cs typeface="+mn-cs"/>
              </a:rPr>
              <a:t/>
            </a:r>
            <a:br>
              <a:rPr kumimoji="0" lang="en-US" sz="4400" b="0" i="0" u="none" strike="noStrike" kern="1200" cap="none" spc="-100" normalizeH="0" baseline="0" noProof="0" dirty="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dirty="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r>
              <a:rPr kumimoji="0" lang="en-US" sz="4400" b="0" i="0" u="none" strike="noStrike" kern="1200" cap="none" spc="-100" normalizeH="0" baseline="0" noProof="0" dirty="0">
                <a:ln>
                  <a:noFill/>
                </a:ln>
                <a:solidFill>
                  <a:srgbClr val="FFFFFF"/>
                </a:solidFill>
                <a:effectLst/>
                <a:uLnTx/>
                <a:uFillTx/>
                <a:latin typeface="Segoe UI Light" pitchFamily="34" charset="0"/>
                <a:ea typeface="+mn-ea"/>
                <a:cs typeface="+mn-cs"/>
              </a:rPr>
              <a:t/>
            </a:r>
            <a:br>
              <a:rPr kumimoji="0" lang="en-US" sz="4400" b="0" i="0" u="none" strike="noStrike" kern="1200" cap="none" spc="-100" normalizeH="0" baseline="0" noProof="0" dirty="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dirty="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dirty="0"/>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dirty="0"/>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endParaRPr lang="en-US" dirty="0"/>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endParaRPr lang="en-US"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dirty="0">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dirty="0">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dirty="0"/>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dirty="0"/>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dirty="0"/>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dirty="0"/>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dirty="0"/>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dirty="0"/>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dirty="0"/>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dirty="0">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dirty="0"/>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dirty="0">
              <a:solidFill>
                <a:srgbClr val="505050"/>
              </a:solidFill>
            </a:endParaRPr>
          </a:p>
        </p:txBody>
      </p:sp>
      <p:sp>
        <p:nvSpPr>
          <p:cNvPr id="5" name="Footer Placeholder 4"/>
          <p:cNvSpPr>
            <a:spLocks noGrp="1"/>
          </p:cNvSpPr>
          <p:nvPr>
            <p:ph type="ftr" sz="quarter" idx="11"/>
          </p:nvPr>
        </p:nvSpPr>
        <p:spPr/>
        <p:txBody>
          <a:bodyPr/>
          <a:lstStyle/>
          <a:p>
            <a:endParaRPr lang="en-IN"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dirty="0"/>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dirty="0">
                <a:solidFill>
                  <a:srgbClr val="3F3F3F">
                    <a:alpha val="87000"/>
                  </a:srgbClr>
                </a:solidFill>
              </a:rPr>
              <a:t>For more information, see Use of Microsoft Copyrighted Content at</a:t>
            </a:r>
          </a:p>
          <a:p>
            <a:pPr algn="ctr" defTabSz="914400">
              <a:lnSpc>
                <a:spcPct val="90000"/>
              </a:lnSpc>
              <a:spcAft>
                <a:spcPts val="800"/>
              </a:spcAft>
            </a:pPr>
            <a:r>
              <a:rPr lang="en-US" sz="1333" dirty="0">
                <a:solidFill>
                  <a:srgbClr val="3F3F3F">
                    <a:alpha val="87000"/>
                  </a:srgbClr>
                </a:solidFill>
                <a:hlinkClick r:id="rId2"/>
              </a:rPr>
              <a:t>http://www.microsoft.com/about/legal/permissions/</a:t>
            </a:r>
            <a:endParaRPr lang="en-US" sz="1333" dirty="0">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dirty="0">
                <a:solidFill>
                  <a:prstClr val="black"/>
                </a:solidFill>
              </a:rPr>
              <a:t>Conditions and Terms of Use</a:t>
            </a:r>
            <a:endParaRPr lang="en-US" sz="1467" dirty="0">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dirty="0">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dirty="0">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dirty="0">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dirty="0">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409539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dirty="0"/>
              <a:t>Click to edit slide content</a:t>
            </a:r>
          </a:p>
          <a:p>
            <a:pPr lvl="1"/>
            <a:r>
              <a:rPr lang="en-US" dirty="0"/>
              <a:t>Click to edit slide content</a:t>
            </a:r>
          </a:p>
          <a:p>
            <a:pPr lvl="2"/>
            <a:r>
              <a:rPr lang="en-US" dirty="0"/>
              <a:t>	Click to edit slide content</a:t>
            </a:r>
          </a:p>
          <a:p>
            <a:pPr lvl="2"/>
            <a:endParaRPr lang="en-US" dirty="0"/>
          </a:p>
        </p:txBody>
      </p:sp>
    </p:spTree>
    <p:extLst>
      <p:ext uri="{BB962C8B-B14F-4D97-AF65-F5344CB8AC3E}">
        <p14:creationId xmlns:p14="http://schemas.microsoft.com/office/powerpoint/2010/main" val="340380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751096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dirty="0"/>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40372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tx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chemeClr val="accent1">
              <a:alpha val="90000"/>
            </a:schemeClr>
          </a:solidFill>
        </p:spPr>
        <p:txBody>
          <a:bodyPr lIns="91440" tIns="91440">
            <a:noAutofit/>
          </a:bodyPr>
          <a:lstStyle>
            <a:lvl1pPr>
              <a:lnSpc>
                <a:spcPct val="100000"/>
              </a:lnSpc>
              <a:defRPr sz="36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50"/>
            <a:ext cx="11811000" cy="5962650"/>
          </a:xfrm>
          <a:prstGeom prst="rect">
            <a:avLst/>
          </a:prstGeom>
        </p:spPr>
        <p:txBody>
          <a:bodyPr vert="horz" lIns="91440" tIns="45720" rIns="91440" bIns="4572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chemeClr val="bg1"/>
                </a:solidFill>
              </a:rPr>
              <a:t>Conditions and Terms of Use</a:t>
            </a:r>
          </a:p>
          <a:p>
            <a:r>
              <a:rPr lang="en-US" sz="1500" dirty="0">
                <a:solidFill>
                  <a:schemeClr val="accent1"/>
                </a:solidFill>
              </a:rPr>
              <a:t>Microsoft Confidential</a:t>
            </a:r>
          </a:p>
          <a:p>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chemeClr val="bg1"/>
              </a:solidFill>
            </a:endParaRPr>
          </a:p>
          <a:p>
            <a:r>
              <a:rPr lang="en-US" sz="2300" b="1" dirty="0">
                <a:solidFill>
                  <a:schemeClr val="bg1"/>
                </a:solidFill>
              </a:rPr>
              <a:t>Copyright and Trademarks </a:t>
            </a:r>
          </a:p>
          <a:p>
            <a:r>
              <a:rPr lang="en-US" sz="1500" dirty="0">
                <a:solidFill>
                  <a:schemeClr val="accent1"/>
                </a:solidFill>
              </a:rPr>
              <a:t>© 2015</a:t>
            </a:r>
            <a:r>
              <a:rPr lang="en-US" sz="1500" baseline="0" dirty="0">
                <a:solidFill>
                  <a:schemeClr val="accent1"/>
                </a:solidFill>
              </a:rPr>
              <a:t> </a:t>
            </a:r>
            <a:r>
              <a:rPr lang="en-US" sz="1500" dirty="0">
                <a:solidFill>
                  <a:schemeClr val="accent1"/>
                </a:solidFill>
              </a:rPr>
              <a:t>Microsoft Corporation. All rights reserved.</a:t>
            </a:r>
          </a:p>
          <a:p>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r>
              <a:rPr lang="en-US" sz="1800" dirty="0">
                <a:solidFill>
                  <a:schemeClr val="bg1"/>
                </a:solidFill>
              </a:rPr>
              <a:t>Active Directory, BitLocker, DirectX, Hyper-V, Internet Explorer, Microsoft, Microsoft Dynamics, Outlook, SharePoint,</a:t>
            </a:r>
            <a:r>
              <a:rPr lang="en-US" sz="1800" baseline="0" dirty="0">
                <a:solidFill>
                  <a:schemeClr val="bg1"/>
                </a:solidFill>
              </a:rPr>
              <a:t> </a:t>
            </a:r>
            <a:r>
              <a:rPr lang="en-US" sz="1800" dirty="0">
                <a:solidFill>
                  <a:schemeClr val="bg1"/>
                </a:solidFill>
              </a:rPr>
              <a:t>SkyDrive, Server logo, Security Shield logo, SQL Server,</a:t>
            </a:r>
            <a:r>
              <a:rPr lang="en-US" sz="1800" baseline="0" dirty="0">
                <a:solidFill>
                  <a:schemeClr val="bg1"/>
                </a:solidFill>
              </a:rPr>
              <a:t> </a:t>
            </a:r>
            <a:r>
              <a:rPr lang="en-US" sz="1800" dirty="0">
                <a:solidFill>
                  <a:schemeClr val="bg1"/>
                </a:solidFill>
              </a:rPr>
              <a:t>Windows, Windows Azure, Windows logo 2012, Windows PowerShell, Windows Server, Windows Vista, Xbox</a:t>
            </a:r>
            <a:r>
              <a:rPr lang="en-US" sz="1800" baseline="0" dirty="0">
                <a:solidFill>
                  <a:schemeClr val="bg1"/>
                </a:solidFill>
              </a:rPr>
              <a:t> 360, and </a:t>
            </a:r>
            <a:r>
              <a:rPr lang="en-US" sz="1800" dirty="0">
                <a:solidFill>
                  <a:schemeClr val="bg1"/>
                </a:solidFill>
              </a:rPr>
              <a:t> Zune</a:t>
            </a:r>
            <a:r>
              <a:rPr lang="en-US" sz="1800" baseline="0" dirty="0">
                <a:solidFill>
                  <a:schemeClr val="bg2"/>
                </a:solidFill>
              </a:rPr>
              <a:t> </a:t>
            </a:r>
            <a:r>
              <a:rPr lang="en-US" sz="1800" dirty="0">
                <a:solidFill>
                  <a:schemeClr val="bg1"/>
                </a:solidFill>
              </a:rPr>
              <a:t>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101035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chemeClr val="accent1"/>
                </a:solidFill>
                <a:latin typeface="Segoe UI Light" panose="020B0502040204020203" pitchFamily="34" charset="0"/>
                <a:cs typeface="Segoe UI Light"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06400" y="1143000"/>
            <a:ext cx="11176000" cy="4953000"/>
          </a:xfrm>
          <a:prstGeom prst="rect">
            <a:avLst/>
          </a:prstGeom>
        </p:spPr>
        <p:txBody>
          <a:bodyPr vert="horz" lIns="91440" tIns="45720">
            <a:normAutofit/>
          </a:bodyPr>
          <a:lstStyle>
            <a:lvl1pPr marL="0" indent="0">
              <a:lnSpc>
                <a:spcPct val="100000"/>
              </a:lnSpc>
              <a:spcBef>
                <a:spcPts val="300"/>
              </a:spcBef>
              <a:buFontTx/>
              <a:buNone/>
              <a:defRPr sz="2400" baseline="0">
                <a:solidFill>
                  <a:srgbClr val="3F3F3F"/>
                </a:solidFill>
                <a:latin typeface="Segoe UI Light" pitchFamily="34" charset="0"/>
              </a:defRPr>
            </a:lvl1pPr>
          </a:lstStyle>
          <a:p>
            <a:pPr lvl="0"/>
            <a:r>
              <a:rPr lang="en-US" dirty="0"/>
              <a:t>Click to edit slide content</a:t>
            </a:r>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extLst>
      <p:ext uri="{BB962C8B-B14F-4D97-AF65-F5344CB8AC3E}">
        <p14:creationId xmlns:p14="http://schemas.microsoft.com/office/powerpoint/2010/main" val="2592008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extLst>
      <p:ext uri="{BB962C8B-B14F-4D97-AF65-F5344CB8AC3E}">
        <p14:creationId xmlns:p14="http://schemas.microsoft.com/office/powerpoint/2010/main" val="41738678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rIns="91440">
            <a:normAutofit/>
          </a:bodyPr>
          <a:lstStyle>
            <a:lvl1pPr>
              <a:defRPr sz="2800" baseline="0">
                <a:solidFill>
                  <a:schemeClr val="tx1"/>
                </a:solidFill>
                <a:latin typeface="Segoe UI Light" panose="020B0502040204020203" pitchFamily="34" charset="0"/>
              </a:defRPr>
            </a:lvl1pPr>
          </a:lstStyle>
          <a:p>
            <a:r>
              <a:rPr lang="en-US" dirty="0"/>
              <a:t>Module #: Module Title</a:t>
            </a:r>
          </a:p>
        </p:txBody>
      </p:sp>
    </p:spTree>
    <p:extLst>
      <p:ext uri="{BB962C8B-B14F-4D97-AF65-F5344CB8AC3E}">
        <p14:creationId xmlns:p14="http://schemas.microsoft.com/office/powerpoint/2010/main" val="2425770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dirty="0"/>
              <a:t>Lesson: Lesson Title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extLst>
      <p:ext uri="{BB962C8B-B14F-4D97-AF65-F5344CB8AC3E}">
        <p14:creationId xmlns:p14="http://schemas.microsoft.com/office/powerpoint/2010/main" val="1658962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chemeClr val="accent1">
              <a:alpha val="90000"/>
            </a:schemeClr>
          </a:solidFill>
        </p:spPr>
        <p:txBody>
          <a:bodyPr lIns="182880" tIns="137160">
            <a:noAutofit/>
          </a:bodyPr>
          <a:lstStyle>
            <a:lvl1pPr marL="57150" indent="0">
              <a:lnSpc>
                <a:spcPct val="100000"/>
              </a:lnSpc>
              <a:defRPr sz="3600" baseline="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39283106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tx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chemeClr val="accent1">
              <a:alpha val="90000"/>
            </a:schemeClr>
          </a:solidFill>
        </p:spPr>
        <p:txBody>
          <a:bodyPr lIns="182880" tIns="137160">
            <a:noAutofit/>
          </a:bodyPr>
          <a:lstStyle>
            <a:lvl1pPr marL="57150" indent="0">
              <a:lnSpc>
                <a:spcPct val="100000"/>
              </a:lnSpc>
              <a:defRPr sz="3600" baseline="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244108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tx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chemeClr val="bg2">
              <a:alpha val="90000"/>
            </a:schemeClr>
          </a:solidFill>
        </p:spPr>
        <p:txBody>
          <a:bodyPr vert="horz"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0" name="Picture Placeholder 4"/>
          <p:cNvSpPr>
            <a:spLocks noGrp="1"/>
          </p:cNvSpPr>
          <p:nvPr>
            <p:ph type="pic" sz="quarter" idx="17"/>
          </p:nvPr>
        </p:nvSpPr>
        <p:spPr>
          <a:xfrm>
            <a:off x="0" y="0"/>
            <a:ext cx="1524000" cy="1143000"/>
          </a:xfrm>
        </p:spPr>
        <p:txBody>
          <a:bodyPr/>
          <a:lstStyle>
            <a:lvl1pPr>
              <a:defRPr>
                <a:solidFill>
                  <a:srgbClr val="000000"/>
                </a:solidFill>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8" name="Picture Placeholder 4"/>
          <p:cNvSpPr>
            <a:spLocks noGrp="1"/>
          </p:cNvSpPr>
          <p:nvPr>
            <p:ph type="pic" sz="quarter" idx="18"/>
          </p:nvPr>
        </p:nvSpPr>
        <p:spPr>
          <a:xfrm>
            <a:off x="10363200" y="3218"/>
            <a:ext cx="1828800" cy="504534"/>
          </a:xfrm>
        </p:spPr>
        <p:txBody>
          <a:bodyPr/>
          <a:lstStyle>
            <a:lvl1pP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23417739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chemeClr val="bg2"/>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chemeClr val="accent2">
              <a:alpha val="90000"/>
            </a:schemeClr>
          </a:solidFill>
        </p:spPr>
        <p:txBody>
          <a:bodyPr vert="horz" lIns="91440" tIns="91440">
            <a:normAutofit/>
          </a:bodyPr>
          <a:lstStyle>
            <a:lvl1pPr marL="0" indent="0">
              <a:lnSpc>
                <a:spcPct val="100000"/>
              </a:lnSpc>
              <a:buFontTx/>
              <a:buNone/>
              <a:defRPr sz="1600" baseline="0">
                <a:solidFill>
                  <a:schemeClr val="bg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Picture Placeholder 4"/>
          <p:cNvSpPr>
            <a:spLocks noGrp="1"/>
          </p:cNvSpPr>
          <p:nvPr>
            <p:ph type="pic" sz="quarter" idx="17"/>
          </p:nvPr>
        </p:nvSpPr>
        <p:spPr>
          <a:xfrm>
            <a:off x="0" y="0"/>
            <a:ext cx="1524000" cy="1143000"/>
          </a:xfrm>
        </p:spPr>
        <p:txBody>
          <a:bodyPr/>
          <a:lstStyle>
            <a:lvl1pPr>
              <a:defRPr>
                <a:solidFill>
                  <a:srgbClr val="000000"/>
                </a:solidFill>
              </a:defRPr>
            </a:lvl1pPr>
          </a:lstStyle>
          <a:p>
            <a:r>
              <a:rPr lang="en-US" dirty="0"/>
              <a:t>Click icon to add picture</a:t>
            </a:r>
          </a:p>
        </p:txBody>
      </p:sp>
      <p:sp>
        <p:nvSpPr>
          <p:cNvPr id="6" name="Picture Placeholder 4"/>
          <p:cNvSpPr>
            <a:spLocks noGrp="1"/>
          </p:cNvSpPr>
          <p:nvPr>
            <p:ph type="pic" sz="quarter" idx="18"/>
          </p:nvPr>
        </p:nvSpPr>
        <p:spPr>
          <a:xfrm>
            <a:off x="10363200" y="3218"/>
            <a:ext cx="1828800" cy="504534"/>
          </a:xfrm>
        </p:spPr>
        <p:txBody>
          <a:bodyPr/>
          <a:lstStyle>
            <a:lvl1pP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36489368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tx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chemeClr val="bg2">
              <a:alpha val="90000"/>
            </a:schemeClr>
          </a:solidFill>
        </p:spPr>
        <p:txBody>
          <a:bodyPr vert="horz" lIns="182880" tIns="13716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lIns="182880" tIns="137160">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6" name="Picture Placeholder 4"/>
          <p:cNvSpPr>
            <a:spLocks noGrp="1"/>
          </p:cNvSpPr>
          <p:nvPr>
            <p:ph type="pic" sz="quarter" idx="18"/>
          </p:nvPr>
        </p:nvSpPr>
        <p:spPr>
          <a:xfrm>
            <a:off x="10668000" y="0"/>
            <a:ext cx="1524000" cy="1143000"/>
          </a:xfrm>
        </p:spPr>
        <p:txBody>
          <a:bodyPr/>
          <a:lstStyle>
            <a:lvl1pPr>
              <a:defRPr>
                <a:solidFill>
                  <a:srgbClr val="000000"/>
                </a:solidFill>
              </a:defRPr>
            </a:lvl1pPr>
          </a:lstStyle>
          <a:p>
            <a:r>
              <a:rPr lang="en-US" dirty="0"/>
              <a:t>Click icon to add picture</a:t>
            </a:r>
          </a:p>
        </p:txBody>
      </p:sp>
      <p:sp>
        <p:nvSpPr>
          <p:cNvPr id="9" name="Picture Placeholder 4"/>
          <p:cNvSpPr>
            <a:spLocks noGrp="1"/>
          </p:cNvSpPr>
          <p:nvPr>
            <p:ph type="pic" sz="quarter" idx="17"/>
          </p:nvPr>
        </p:nvSpPr>
        <p:spPr>
          <a:xfrm>
            <a:off x="0" y="3218"/>
            <a:ext cx="1828800" cy="504534"/>
          </a:xfrm>
        </p:spPr>
        <p:txBody>
          <a:bodyPr/>
          <a:lstStyle>
            <a:lvl1pP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1393259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rIns="91440">
            <a:normAutofit/>
          </a:bodyPr>
          <a:lstStyle>
            <a:lvl1pPr>
              <a:defRPr sz="2400" baseline="0">
                <a:solidFill>
                  <a:schemeClr val="tx1"/>
                </a:solidFill>
                <a:latin typeface="+mn-lt"/>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rIns="91440">
            <a:normAutofit/>
          </a:bodyPr>
          <a:lstStyle>
            <a:lvl1pPr>
              <a:defRPr sz="24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4"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mn-lt"/>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1"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les with text">
    <p:bg>
      <p:bgPr>
        <a:solidFill>
          <a:schemeClr val="tx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2400">
                <a:solidFill>
                  <a:srgbClr val="000000"/>
                </a:solidFill>
              </a:defRPr>
            </a:lvl1pPr>
            <a:lvl2pPr>
              <a:defRPr sz="2400">
                <a:solidFill>
                  <a:srgbClr val="000000"/>
                </a:solidFill>
              </a:defRPr>
            </a:lvl2pPr>
            <a:lvl3pPr>
              <a:lnSpc>
                <a:spcPct val="100000"/>
              </a:lnSpc>
              <a:defRPr sz="2400">
                <a:solidFill>
                  <a:srgbClr val="000000"/>
                </a:solidFill>
              </a:defRPr>
            </a:lvl3pPr>
            <a:lvl4pPr>
              <a:defRPr sz="2400">
                <a:solidFill>
                  <a:srgbClr val="000000"/>
                </a:solidFill>
              </a:defRPr>
            </a:lvl4pPr>
            <a:lvl5pPr>
              <a:defRPr sz="2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chemeClr val="bg2"/>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chemeClr val="accent3"/>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1"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1"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tx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a:normAutofit/>
          </a:bodyPr>
          <a:lstStyle>
            <a:lvl1pPr>
              <a:defRPr sz="2400"/>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tx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chemeClr val="bg2"/>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chemeClr val="accent1"/>
          </a:solidFill>
        </p:spPr>
        <p:txBody>
          <a:bodyPr>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5" name="Slide Number Placeholder 5"/>
          <p:cNvSpPr>
            <a:spLocks noGrp="1"/>
          </p:cNvSpPr>
          <p:nvPr>
            <p:ph type="sldNum" sz="quarter" idx="4"/>
          </p:nvPr>
        </p:nvSpPr>
        <p:spPr>
          <a:xfrm>
            <a:off x="9354008" y="6356351"/>
            <a:ext cx="2844800" cy="365125"/>
          </a:xfrm>
          <a:prstGeom prst="rect">
            <a:avLst/>
          </a:prstGeom>
        </p:spPr>
        <p:txBody>
          <a:bodyPr vert="horz" lIns="182880" tIns="45720" rIns="182880" bIns="45720" rtlCol="0" anchor="ctr"/>
          <a:lstStyle>
            <a:lvl1pPr algn="r">
              <a:defRPr sz="800">
                <a:solidFill>
                  <a:schemeClr val="bg1"/>
                </a:solidFill>
                <a:latin typeface="+mn-lt"/>
                <a:cs typeface="Segoe Pro Light"/>
              </a:defRPr>
            </a:lvl1pPr>
          </a:lstStyle>
          <a:p>
            <a:fld id="{74A398B2-5A34-1A4A-811E-F4027282568C}" type="slidenum">
              <a:rPr lang="en-US" smtClean="0"/>
              <a:pPr/>
              <a:t>‹#›</a:t>
            </a:fld>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5"/>
          <p:cNvSpPr>
            <a:spLocks noGrp="1"/>
          </p:cNvSpPr>
          <p:nvPr>
            <p:ph type="sldNum" sz="quarter" idx="4"/>
          </p:nvPr>
        </p:nvSpPr>
        <p:spPr>
          <a:xfrm>
            <a:off x="9354008" y="6356351"/>
            <a:ext cx="2844800" cy="365125"/>
          </a:xfrm>
          <a:prstGeom prst="rect">
            <a:avLst/>
          </a:prstGeom>
        </p:spPr>
        <p:txBody>
          <a:bodyPr vert="horz" lIns="182880" tIns="45720" rIns="182880" bIns="45720" rtlCol="0" anchor="ctr"/>
          <a:lstStyle>
            <a:lvl1pPr algn="r">
              <a:defRPr sz="800">
                <a:solidFill>
                  <a:schemeClr val="bg1"/>
                </a:solidFill>
                <a:latin typeface="+mn-lt"/>
                <a:cs typeface="Segoe Pro Light"/>
              </a:defRPr>
            </a:lvl1pPr>
          </a:lstStyle>
          <a:p>
            <a:fld id="{74A398B2-5A34-1A4A-811E-F4027282568C}" type="slidenum">
              <a:rPr lang="en-US" smtClean="0"/>
              <a:pPr/>
              <a:t>‹#›</a:t>
            </a:fld>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tx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a:lstStyle>
            <a:lvl1pPr>
              <a:defRPr>
                <a:solidFill>
                  <a:srgbClr val="000000"/>
                </a:solidFill>
              </a:defRPr>
            </a:lvl1pPr>
          </a:lstStyle>
          <a:p>
            <a:r>
              <a:rPr lang="en-US" dirty="0"/>
              <a:t>Click icon to add picture</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tx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tx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a:lstStyle>
            <a:lvl1pPr>
              <a:defRPr>
                <a:solidFill>
                  <a:srgbClr val="000000"/>
                </a:solidFill>
              </a:defRPr>
            </a:lvl1pPr>
          </a:lstStyle>
          <a:p>
            <a:r>
              <a:rPr lang="en-US" dirty="0"/>
              <a:t>Click icon to add picture</a:t>
            </a:r>
          </a:p>
        </p:txBody>
      </p:sp>
      <p:sp>
        <p:nvSpPr>
          <p:cNvPr id="6" name="Picture Placeholder 4"/>
          <p:cNvSpPr>
            <a:spLocks noGrp="1"/>
          </p:cNvSpPr>
          <p:nvPr>
            <p:ph type="pic" sz="quarter" idx="18"/>
          </p:nvPr>
        </p:nvSpPr>
        <p:spPr>
          <a:xfrm>
            <a:off x="0" y="0"/>
            <a:ext cx="1524000" cy="1143000"/>
          </a:xfrm>
        </p:spPr>
        <p:txBody>
          <a:bodyPr/>
          <a:lstStyle>
            <a:lvl1pPr>
              <a:defRPr>
                <a:solidFill>
                  <a:srgbClr val="000000"/>
                </a:solidFill>
              </a:defRPr>
            </a:lvl1pPr>
          </a:lstStyle>
          <a:p>
            <a:r>
              <a:rPr lang="en-US" dirty="0"/>
              <a:t>Click icon to add picture</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7183373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tx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a:lstStyle>
            <a:lvl1pPr>
              <a:defRPr>
                <a:solidFill>
                  <a:srgbClr val="000000"/>
                </a:solidFill>
              </a:defRPr>
            </a:lvl1pPr>
          </a:lstStyle>
          <a:p>
            <a:r>
              <a:rPr lang="en-US" dirty="0"/>
              <a:t>Click icon to add picture</a:t>
            </a:r>
          </a:p>
        </p:txBody>
      </p:sp>
      <p:sp>
        <p:nvSpPr>
          <p:cNvPr id="10" name="Picture Placeholder 4"/>
          <p:cNvSpPr>
            <a:spLocks noGrp="1"/>
          </p:cNvSpPr>
          <p:nvPr>
            <p:ph type="pic" sz="quarter" idx="18"/>
          </p:nvPr>
        </p:nvSpPr>
        <p:spPr>
          <a:xfrm>
            <a:off x="10668000" y="0"/>
            <a:ext cx="1524000" cy="1143000"/>
          </a:xfrm>
        </p:spPr>
        <p:txBody>
          <a:bodyPr/>
          <a:lstStyle>
            <a:lvl1pPr>
              <a:defRPr>
                <a:solidFill>
                  <a:srgbClr val="000000"/>
                </a:solidFill>
              </a:defRPr>
            </a:lvl1pPr>
          </a:lstStyle>
          <a:p>
            <a:r>
              <a:rPr lang="en-US" dirty="0"/>
              <a:t>Click icon to add picture</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0161862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2400" baseline="0">
                <a:solidFill>
                  <a:schemeClr val="tx1"/>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dirty="0">
                <a:solidFill>
                  <a:srgbClr val="3F3F3F">
                    <a:alpha val="87000"/>
                  </a:srgbClr>
                </a:solidFill>
              </a:rPr>
              <a:t>For more information, see Use of Microsoft Copyrighted Content at</a:t>
            </a:r>
          </a:p>
          <a:p>
            <a:pPr algn="ctr">
              <a:lnSpc>
                <a:spcPct val="90000"/>
              </a:lnSpc>
              <a:spcAft>
                <a:spcPts val="800"/>
              </a:spcAft>
            </a:pPr>
            <a:r>
              <a:rPr lang="en-US" sz="1333" dirty="0">
                <a:solidFill>
                  <a:srgbClr val="3F3F3F">
                    <a:alpha val="87000"/>
                  </a:srgbClr>
                </a:solidFill>
                <a:hlinkClick r:id="rId2"/>
              </a:rPr>
              <a:t>http://www.microsoft.com/about/legal/permissions/</a:t>
            </a:r>
            <a:endParaRPr lang="en-US" sz="1333" dirty="0">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dirty="0">
                <a:solidFill>
                  <a:prstClr val="black"/>
                </a:solidFill>
              </a:rPr>
              <a:t>Conditions and Terms of Use</a:t>
            </a:r>
            <a:endParaRPr lang="en-US" sz="1467" dirty="0">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dirty="0">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dirty="0">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dirty="0">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dirty="0"/>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dirty="0"/>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dirty="0"/>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dirty="0"/>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63" Type="http://schemas.openxmlformats.org/officeDocument/2006/relationships/slideLayout" Target="../slideLayouts/slideLayout160.xml"/><Relationship Id="rId68" Type="http://schemas.openxmlformats.org/officeDocument/2006/relationships/slideLayout" Target="../slideLayouts/slideLayout165.xml"/><Relationship Id="rId76" Type="http://schemas.openxmlformats.org/officeDocument/2006/relationships/slideLayout" Target="../slideLayouts/slideLayout173.xml"/><Relationship Id="rId84" Type="http://schemas.openxmlformats.org/officeDocument/2006/relationships/slideLayout" Target="../slideLayouts/slideLayout181.xml"/><Relationship Id="rId89" Type="http://schemas.openxmlformats.org/officeDocument/2006/relationships/slideLayout" Target="../slideLayouts/slideLayout186.xml"/><Relationship Id="rId7" Type="http://schemas.openxmlformats.org/officeDocument/2006/relationships/slideLayout" Target="../slideLayouts/slideLayout104.xml"/><Relationship Id="rId71" Type="http://schemas.openxmlformats.org/officeDocument/2006/relationships/slideLayout" Target="../slideLayouts/slideLayout168.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66" Type="http://schemas.openxmlformats.org/officeDocument/2006/relationships/slideLayout" Target="../slideLayouts/slideLayout163.xml"/><Relationship Id="rId74" Type="http://schemas.openxmlformats.org/officeDocument/2006/relationships/slideLayout" Target="../slideLayouts/slideLayout171.xml"/><Relationship Id="rId79" Type="http://schemas.openxmlformats.org/officeDocument/2006/relationships/slideLayout" Target="../slideLayouts/slideLayout176.xml"/><Relationship Id="rId87" Type="http://schemas.openxmlformats.org/officeDocument/2006/relationships/slideLayout" Target="../slideLayouts/slideLayout184.xml"/><Relationship Id="rId5" Type="http://schemas.openxmlformats.org/officeDocument/2006/relationships/slideLayout" Target="../slideLayouts/slideLayout102.xml"/><Relationship Id="rId61" Type="http://schemas.openxmlformats.org/officeDocument/2006/relationships/slideLayout" Target="../slideLayouts/slideLayout158.xml"/><Relationship Id="rId82" Type="http://schemas.openxmlformats.org/officeDocument/2006/relationships/slideLayout" Target="../slideLayouts/slideLayout179.xml"/><Relationship Id="rId90" Type="http://schemas.openxmlformats.org/officeDocument/2006/relationships/slideLayout" Target="../slideLayouts/slideLayout187.xml"/><Relationship Id="rId19" Type="http://schemas.openxmlformats.org/officeDocument/2006/relationships/slideLayout" Target="../slideLayouts/slideLayout11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64" Type="http://schemas.openxmlformats.org/officeDocument/2006/relationships/slideLayout" Target="../slideLayouts/slideLayout161.xml"/><Relationship Id="rId69" Type="http://schemas.openxmlformats.org/officeDocument/2006/relationships/slideLayout" Target="../slideLayouts/slideLayout166.xml"/><Relationship Id="rId77" Type="http://schemas.openxmlformats.org/officeDocument/2006/relationships/slideLayout" Target="../slideLayouts/slideLayout174.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72" Type="http://schemas.openxmlformats.org/officeDocument/2006/relationships/slideLayout" Target="../slideLayouts/slideLayout169.xml"/><Relationship Id="rId80" Type="http://schemas.openxmlformats.org/officeDocument/2006/relationships/slideLayout" Target="../slideLayouts/slideLayout177.xml"/><Relationship Id="rId85" Type="http://schemas.openxmlformats.org/officeDocument/2006/relationships/slideLayout" Target="../slideLayouts/slideLayout182.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slideLayout" Target="../slideLayouts/slideLayout156.xml"/><Relationship Id="rId67" Type="http://schemas.openxmlformats.org/officeDocument/2006/relationships/slideLayout" Target="../slideLayouts/slideLayout164.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62" Type="http://schemas.openxmlformats.org/officeDocument/2006/relationships/slideLayout" Target="../slideLayouts/slideLayout159.xml"/><Relationship Id="rId70" Type="http://schemas.openxmlformats.org/officeDocument/2006/relationships/slideLayout" Target="../slideLayouts/slideLayout167.xml"/><Relationship Id="rId75" Type="http://schemas.openxmlformats.org/officeDocument/2006/relationships/slideLayout" Target="../slideLayouts/slideLayout172.xml"/><Relationship Id="rId83" Type="http://schemas.openxmlformats.org/officeDocument/2006/relationships/slideLayout" Target="../slideLayouts/slideLayout180.xml"/><Relationship Id="rId88" Type="http://schemas.openxmlformats.org/officeDocument/2006/relationships/slideLayout" Target="../slideLayouts/slideLayout185.xml"/><Relationship Id="rId91" Type="http://schemas.openxmlformats.org/officeDocument/2006/relationships/theme" Target="../theme/theme4.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 Id="rId10" Type="http://schemas.openxmlformats.org/officeDocument/2006/relationships/slideLayout" Target="../slideLayouts/slideLayout107.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slideLayout" Target="../slideLayouts/slideLayout157.xml"/><Relationship Id="rId65" Type="http://schemas.openxmlformats.org/officeDocument/2006/relationships/slideLayout" Target="../slideLayouts/slideLayout162.xml"/><Relationship Id="rId73" Type="http://schemas.openxmlformats.org/officeDocument/2006/relationships/slideLayout" Target="../slideLayouts/slideLayout170.xml"/><Relationship Id="rId78" Type="http://schemas.openxmlformats.org/officeDocument/2006/relationships/slideLayout" Target="../slideLayouts/slideLayout175.xml"/><Relationship Id="rId81" Type="http://schemas.openxmlformats.org/officeDocument/2006/relationships/slideLayout" Target="../slideLayouts/slideLayout178.xml"/><Relationship Id="rId86" Type="http://schemas.openxmlformats.org/officeDocument/2006/relationships/slideLayout" Target="../slideLayouts/slideLayout183.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89.xml"/><Relationship Id="rId1" Type="http://schemas.openxmlformats.org/officeDocument/2006/relationships/slideLayout" Target="../slideLayouts/slideLayout1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34" Type="http://schemas.openxmlformats.org/officeDocument/2006/relationships/slideLayout" Target="../slideLayouts/slideLayout223.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slideLayout" Target="../slideLayouts/slideLayout222.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slideLayout" Target="../slideLayouts/slideLayout221.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36" Type="http://schemas.openxmlformats.org/officeDocument/2006/relationships/theme" Target="../theme/theme6.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 Id="rId35" Type="http://schemas.openxmlformats.org/officeDocument/2006/relationships/slideLayout" Target="../slideLayouts/slideLayout2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theme" Target="../theme/theme7.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dirty="0">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177" r:id="rId32"/>
    <p:sldLayoutId id="2147484230" r:id="rId33"/>
    <p:sldLayoutId id="2147484231" r:id="rId34"/>
    <p:sldLayoutId id="2147484232" r:id="rId35"/>
    <p:sldLayoutId id="2147484233" r:id="rId36"/>
    <p:sldLayoutId id="2147484234"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182880" tIns="13716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tx1">
                    <a:tint val="75000"/>
                  </a:schemeClr>
                </a:solidFill>
                <a:latin typeface="+mn-lt"/>
                <a:cs typeface="Segoe Pro Light"/>
              </a:defRPr>
            </a:lvl1pPr>
          </a:lstStyle>
          <a:p>
            <a:endParaRPr lang="en-US" dirty="0"/>
          </a:p>
        </p:txBody>
      </p:sp>
      <p:sp>
        <p:nvSpPr>
          <p:cNvPr id="6" name="Slide Number Placeholder 5"/>
          <p:cNvSpPr>
            <a:spLocks noGrp="1"/>
          </p:cNvSpPr>
          <p:nvPr>
            <p:ph type="sldNum" sz="quarter" idx="4"/>
          </p:nvPr>
        </p:nvSpPr>
        <p:spPr>
          <a:xfrm>
            <a:off x="9354008" y="6356351"/>
            <a:ext cx="2844800" cy="365125"/>
          </a:xfrm>
          <a:prstGeom prst="rect">
            <a:avLst/>
          </a:prstGeom>
        </p:spPr>
        <p:txBody>
          <a:bodyPr vert="horz" lIns="182880" tIns="45720" rIns="182880" bIns="45720" rtlCol="0" anchor="ctr"/>
          <a:lstStyle>
            <a:lvl1pPr algn="r">
              <a:defRPr sz="800">
                <a:solidFill>
                  <a:schemeClr val="tx1">
                    <a:tint val="75000"/>
                  </a:schemeClr>
                </a:solidFill>
                <a:latin typeface="+mn-lt"/>
                <a:cs typeface="Segoe Pro Light"/>
              </a:defRPr>
            </a:lvl1pPr>
          </a:lstStyle>
          <a:p>
            <a:fld id="{74A398B2-5A34-1A4A-811E-F4027282568C}"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793" r:id="rId1"/>
    <p:sldLayoutId id="2147483816" r:id="rId2"/>
    <p:sldLayoutId id="2147483815" r:id="rId3"/>
    <p:sldLayoutId id="2147483821" r:id="rId4"/>
    <p:sldLayoutId id="2147483817" r:id="rId5"/>
    <p:sldLayoutId id="2147483797" r:id="rId6"/>
    <p:sldLayoutId id="2147483818" r:id="rId7"/>
    <p:sldLayoutId id="2147483819" r:id="rId8"/>
    <p:sldLayoutId id="2147483820" r:id="rId9"/>
    <p:sldLayoutId id="2147483806" r:id="rId10"/>
    <p:sldLayoutId id="2147483807" r:id="rId11"/>
    <p:sldLayoutId id="2147483808" r:id="rId12"/>
    <p:sldLayoutId id="2147483795" r:id="rId13"/>
    <p:sldLayoutId id="2147483784" r:id="rId14"/>
    <p:sldLayoutId id="2147483785" r:id="rId15"/>
    <p:sldLayoutId id="2147483796" r:id="rId16"/>
    <p:sldLayoutId id="2147483786" r:id="rId17"/>
    <p:sldLayoutId id="2147483788" r:id="rId18"/>
    <p:sldLayoutId id="2147483787" r:id="rId19"/>
    <p:sldLayoutId id="2147483789" r:id="rId20"/>
    <p:sldLayoutId id="2147483799" r:id="rId21"/>
    <p:sldLayoutId id="2147483800" r:id="rId22"/>
    <p:sldLayoutId id="2147483780" r:id="rId23"/>
    <p:sldLayoutId id="2147483801" r:id="rId24"/>
    <p:sldLayoutId id="2147483802" r:id="rId25"/>
    <p:sldLayoutId id="2147483804" r:id="rId26"/>
    <p:sldLayoutId id="2147483811" r:id="rId27"/>
    <p:sldLayoutId id="2147483813" r:id="rId28"/>
    <p:sldLayoutId id="2147483805" r:id="rId29"/>
  </p:sldLayoutIdLst>
  <p:hf hdr="0" dt="0"/>
  <p:txStyles>
    <p:titleStyle>
      <a:lvl1pPr eaLnBrk="1" hangingPunct="1">
        <a:defRPr sz="2000">
          <a:solidFill>
            <a:schemeClr val="tx1"/>
          </a:solidFill>
          <a:latin typeface="+mn-lt"/>
          <a:cs typeface="Segoe Pro Light"/>
        </a:defRPr>
      </a:lvl1pPr>
    </p:titleStyle>
    <p:bodyStyle>
      <a:lvl1pPr eaLnBrk="1" hangingPunct="1">
        <a:lnSpc>
          <a:spcPct val="120000"/>
        </a:lnSpc>
        <a:defRPr sz="1400">
          <a:solidFill>
            <a:srgbClr val="FFFFFF"/>
          </a:solidFill>
          <a:latin typeface="+mn-lt"/>
          <a:cs typeface="Segoe Pro Light"/>
        </a:defRPr>
      </a:lvl1pPr>
      <a:lvl2pPr eaLnBrk="1" hangingPunct="1">
        <a:lnSpc>
          <a:spcPct val="120000"/>
        </a:lnSpc>
        <a:defRPr sz="1400">
          <a:solidFill>
            <a:srgbClr val="FFFFFF"/>
          </a:solidFill>
          <a:latin typeface="+mn-lt"/>
          <a:cs typeface="Segoe Pro Light"/>
        </a:defRPr>
      </a:lvl2pPr>
      <a:lvl3pPr eaLnBrk="1" hangingPunct="1">
        <a:lnSpc>
          <a:spcPct val="120000"/>
        </a:lnSpc>
        <a:defRPr sz="1400">
          <a:solidFill>
            <a:srgbClr val="FFFFFF"/>
          </a:solidFill>
          <a:latin typeface="+mn-lt"/>
          <a:cs typeface="Segoe Pro Light"/>
        </a:defRPr>
      </a:lvl3pPr>
      <a:lvl4pPr eaLnBrk="1" hangingPunct="1">
        <a:lnSpc>
          <a:spcPct val="120000"/>
        </a:lnSpc>
        <a:defRPr sz="1400">
          <a:solidFill>
            <a:srgbClr val="FFFFFF"/>
          </a:solidFill>
          <a:latin typeface="+mn-lt"/>
          <a:cs typeface="Segoe Pro Light"/>
        </a:defRPr>
      </a:lvl4pPr>
      <a:lvl5pPr eaLnBrk="1" hangingPunct="1">
        <a:lnSpc>
          <a:spcPct val="120000"/>
        </a:lnSpc>
        <a:defRPr sz="1400">
          <a:solidFill>
            <a:srgbClr val="FFFFFF"/>
          </a:solidFill>
          <a:latin typeface="+mn-lt"/>
          <a:cs typeface="Segoe Pro Light"/>
        </a:defRPr>
      </a:lvl5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dirty="0"/>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dirty="0"/>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dirty="0"/>
              <a:t>Third level (Size 20pt for the subtopics)</a:t>
            </a:r>
          </a:p>
          <a:p>
            <a:pPr lvl="4"/>
            <a:endParaRPr lang="en-US" dirty="0"/>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0.gif"/><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azure.microsoft.com/en-us/documentation/articles/backup-azure-backup-faq/#installation-amp-configuratio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documentation/articles/backup-configure-vault/" TargetMode="External"/><Relationship Id="rId7" Type="http://schemas.openxmlformats.org/officeDocument/2006/relationships/hyperlink" Target="https://azure.microsoft.com/en-us/documentation/articles/backup-azure-vms-introduction/"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azure.microsoft.com/en-us/documentation/articles/backup-azure-backup-sql/" TargetMode="External"/><Relationship Id="rId5" Type="http://schemas.openxmlformats.org/officeDocument/2006/relationships/hyperlink" Target="https://azure.microsoft.com/en-us/documentation/articles/backup-azure-microsoft-azure-backup/" TargetMode="External"/><Relationship Id="rId4" Type="http://schemas.openxmlformats.org/officeDocument/2006/relationships/hyperlink" Target="https://azure.microsoft.com/en-us/documentation/articles/backup-azure-dpm-introduct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3.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3.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portal.azure.com/" TargetMode="Externa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7.emf"/></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1: Introduction to Microsoft Azure Backup	</a:t>
            </a:r>
          </a:p>
        </p:txBody>
      </p:sp>
      <p:sp>
        <p:nvSpPr>
          <p:cNvPr id="7" name="Text Placeholder 6"/>
          <p:cNvSpPr>
            <a:spLocks noGrp="1"/>
          </p:cNvSpPr>
          <p:nvPr>
            <p:ph type="body" sz="quarter" idx="12"/>
          </p:nvPr>
        </p:nvSpPr>
        <p:spPr/>
        <p:txBody>
          <a:bodyPr/>
          <a:lstStyle/>
          <a:p>
            <a:r>
              <a:rPr lang="en-US" dirty="0"/>
              <a:t>Section 1: Product Overview</a:t>
            </a:r>
          </a:p>
        </p:txBody>
      </p:sp>
    </p:spTree>
    <p:extLst>
      <p:ext uri="{BB962C8B-B14F-4D97-AF65-F5344CB8AC3E}">
        <p14:creationId xmlns:p14="http://schemas.microsoft.com/office/powerpoint/2010/main" val="1090113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Security</a:t>
            </a:r>
          </a:p>
        </p:txBody>
      </p:sp>
      <p:sp>
        <p:nvSpPr>
          <p:cNvPr id="28" name="TextBox 27"/>
          <p:cNvSpPr txBox="1"/>
          <p:nvPr/>
        </p:nvSpPr>
        <p:spPr>
          <a:xfrm>
            <a:off x="1860974" y="1412776"/>
            <a:ext cx="3119954" cy="622014"/>
          </a:xfrm>
          <a:prstGeom prst="rect">
            <a:avLst/>
          </a:prstGeom>
          <a:noFill/>
        </p:spPr>
        <p:txBody>
          <a:bodyPr wrap="none" lIns="179259" tIns="143407" rIns="179259" bIns="143407" rtlCol="0">
            <a:spAutoFit/>
          </a:bodyPr>
          <a:lstStyle/>
          <a:p>
            <a:pPr>
              <a:lnSpc>
                <a:spcPct val="90000"/>
              </a:lnSpc>
              <a:spcAft>
                <a:spcPts val="588"/>
              </a:spcAft>
            </a:pPr>
            <a:r>
              <a:rPr lang="en-IN" sz="2400" b="1" dirty="0">
                <a:latin typeface="Segoe UI" panose="020B0502040204020203" pitchFamily="34" charset="0"/>
                <a:cs typeface="Segoe UI" panose="020B0502040204020203" pitchFamily="34" charset="0"/>
              </a:rPr>
              <a:t>Customer Premises</a:t>
            </a:r>
          </a:p>
        </p:txBody>
      </p:sp>
      <p:sp>
        <p:nvSpPr>
          <p:cNvPr id="35" name="Right Arrow 34"/>
          <p:cNvSpPr/>
          <p:nvPr/>
        </p:nvSpPr>
        <p:spPr>
          <a:xfrm>
            <a:off x="3889335" y="2767031"/>
            <a:ext cx="1648669" cy="690965"/>
          </a:xfrm>
          <a:prstGeom prst="rightArrow">
            <a:avLst/>
          </a:prstGeom>
          <a:solidFill>
            <a:srgbClr val="006EAD"/>
          </a:solidFill>
          <a:ln w="10795" cap="flat" cmpd="sng" algn="ctr">
            <a:solidFill>
              <a:srgbClr val="FFFFFF"/>
            </a:solidFill>
            <a:prstDash val="solid"/>
          </a:ln>
          <a:effectLst/>
        </p:spPr>
        <p:txBody>
          <a:bodyPr lIns="68569" tIns="34285" rIns="68569" bIns="34285" rtlCol="0" anchor="ctr"/>
          <a:lstStyle/>
          <a:p>
            <a:pPr algn="ctr" defTabSz="896214">
              <a:defRPr/>
            </a:pPr>
            <a:endParaRPr lang="en-US" sz="1350" kern="0" dirty="0">
              <a:solidFill>
                <a:srgbClr val="FFFFFF"/>
              </a:solidFill>
            </a:endParaRPr>
          </a:p>
        </p:txBody>
      </p:sp>
      <p:sp>
        <p:nvSpPr>
          <p:cNvPr id="37" name="Rectangle 36"/>
          <p:cNvSpPr/>
          <p:nvPr/>
        </p:nvSpPr>
        <p:spPr>
          <a:xfrm>
            <a:off x="202367" y="2268232"/>
            <a:ext cx="1392020" cy="500127"/>
          </a:xfrm>
          <a:prstGeom prst="rect">
            <a:avLst/>
          </a:prstGeom>
        </p:spPr>
        <p:txBody>
          <a:bodyPr wrap="square" lIns="68569" tIns="34285" rIns="68569" bIns="34285">
            <a:spAutoFit/>
          </a:bodyPr>
          <a:lstStyle/>
          <a:p>
            <a:pPr algn="ctr" defTabSz="896214">
              <a:defRPr/>
            </a:pPr>
            <a:r>
              <a:rPr lang="en-US" sz="1400" kern="0" dirty="0">
                <a:latin typeface="Segoe UI" panose="020B0502040204020203" pitchFamily="34" charset="0"/>
                <a:cs typeface="Segoe UI" panose="020B0502040204020203" pitchFamily="34" charset="0"/>
              </a:rPr>
              <a:t>1. Identify changed blocks</a:t>
            </a:r>
          </a:p>
        </p:txBody>
      </p:sp>
      <p:sp>
        <p:nvSpPr>
          <p:cNvPr id="38" name="TextBox 37"/>
          <p:cNvSpPr txBox="1"/>
          <p:nvPr/>
        </p:nvSpPr>
        <p:spPr>
          <a:xfrm>
            <a:off x="5414424" y="2477644"/>
            <a:ext cx="964024" cy="284683"/>
          </a:xfrm>
          <a:prstGeom prst="rect">
            <a:avLst/>
          </a:prstGeom>
          <a:noFill/>
        </p:spPr>
        <p:txBody>
          <a:bodyPr wrap="none" lIns="68569" tIns="34285" rIns="68569" bIns="34285" rtlCol="0">
            <a:spAutoFit/>
          </a:bodyPr>
          <a:lstStyle/>
          <a:p>
            <a:pPr defTabSz="896214">
              <a:defRPr/>
            </a:pPr>
            <a:r>
              <a:rPr lang="en-US" sz="1400" kern="0" dirty="0">
                <a:latin typeface="Segoe UI" panose="020B0502040204020203" pitchFamily="34" charset="0"/>
                <a:cs typeface="Segoe UI" panose="020B0502040204020203" pitchFamily="34" charset="0"/>
              </a:rPr>
              <a:t>3.  Encrypt</a:t>
            </a:r>
          </a:p>
        </p:txBody>
      </p:sp>
      <p:pic>
        <p:nvPicPr>
          <p:cNvPr id="39" name="Picture 12"/>
          <p:cNvPicPr>
            <a:picLocks noChangeAspect="1" noChangeArrowheads="1"/>
          </p:cNvPicPr>
          <p:nvPr/>
        </p:nvPicPr>
        <p:blipFill>
          <a:blip r:embed="rId3" cstate="email">
            <a:duotone>
              <a:schemeClr val="accent1">
                <a:shade val="45000"/>
                <a:satMod val="135000"/>
              </a:schemeClr>
              <a:prstClr val="white"/>
            </a:duotone>
            <a:lum bright="-20000" contrast="20000"/>
            <a:extLst>
              <a:ext uri="{28A0092B-C50C-407E-A947-70E740481C1C}">
                <a14:useLocalDpi xmlns:a14="http://schemas.microsoft.com/office/drawing/2010/main"/>
              </a:ext>
            </a:extLst>
          </a:blip>
          <a:srcRect/>
          <a:stretch>
            <a:fillRect/>
          </a:stretch>
        </p:blipFill>
        <p:spPr bwMode="auto">
          <a:xfrm>
            <a:off x="5625887" y="2755297"/>
            <a:ext cx="714008" cy="80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ight Arrow 39"/>
          <p:cNvSpPr/>
          <p:nvPr/>
        </p:nvSpPr>
        <p:spPr>
          <a:xfrm>
            <a:off x="1391379" y="2772541"/>
            <a:ext cx="1480969" cy="690965"/>
          </a:xfrm>
          <a:prstGeom prst="rightArrow">
            <a:avLst/>
          </a:prstGeom>
          <a:solidFill>
            <a:srgbClr val="006EAD"/>
          </a:solidFill>
          <a:ln w="10795" cap="flat" cmpd="sng" algn="ctr">
            <a:solidFill>
              <a:srgbClr val="FFFFFF"/>
            </a:solidFill>
            <a:prstDash val="solid"/>
          </a:ln>
          <a:effectLst/>
        </p:spPr>
        <p:txBody>
          <a:bodyPr lIns="68569" tIns="34285" rIns="68569" bIns="34285" rtlCol="0" anchor="ctr"/>
          <a:lstStyle/>
          <a:p>
            <a:pPr algn="ctr" defTabSz="896214">
              <a:defRPr/>
            </a:pPr>
            <a:endParaRPr lang="en-US" sz="1350" kern="0" dirty="0">
              <a:solidFill>
                <a:srgbClr val="FFFFFF"/>
              </a:solidFill>
            </a:endParaRPr>
          </a:p>
        </p:txBody>
      </p:sp>
      <p:sp>
        <p:nvSpPr>
          <p:cNvPr id="41" name="TextBox 40"/>
          <p:cNvSpPr txBox="1"/>
          <p:nvPr/>
        </p:nvSpPr>
        <p:spPr>
          <a:xfrm>
            <a:off x="2750845" y="2504150"/>
            <a:ext cx="1159591" cy="284683"/>
          </a:xfrm>
          <a:prstGeom prst="rect">
            <a:avLst/>
          </a:prstGeom>
          <a:noFill/>
        </p:spPr>
        <p:txBody>
          <a:bodyPr wrap="none" lIns="68569" tIns="34285" rIns="68569" bIns="34285" rtlCol="0">
            <a:spAutoFit/>
          </a:bodyPr>
          <a:lstStyle/>
          <a:p>
            <a:pPr defTabSz="896214">
              <a:defRPr/>
            </a:pPr>
            <a:r>
              <a:rPr lang="en-US" sz="1400" kern="0" dirty="0">
                <a:latin typeface="Segoe UI" panose="020B0502040204020203" pitchFamily="34" charset="0"/>
                <a:cs typeface="Segoe UI" panose="020B0502040204020203" pitchFamily="34" charset="0"/>
              </a:rPr>
              <a:t>2.  Compress</a:t>
            </a:r>
          </a:p>
        </p:txBody>
      </p:sp>
      <p:pic>
        <p:nvPicPr>
          <p:cNvPr id="43" name="Picture 42"/>
          <p:cNvPicPr>
            <a:picLocks noChangeAspect="1"/>
          </p:cNvPicPr>
          <p:nvPr/>
        </p:nvPicPr>
        <p:blipFill>
          <a:blip r:embed="rId4">
            <a:duotone>
              <a:schemeClr val="accent1">
                <a:shade val="45000"/>
                <a:satMod val="135000"/>
              </a:schemeClr>
              <a:prstClr val="white"/>
            </a:duotone>
          </a:blip>
          <a:stretch>
            <a:fillRect/>
          </a:stretch>
        </p:blipFill>
        <p:spPr>
          <a:xfrm>
            <a:off x="431030" y="2773271"/>
            <a:ext cx="861473" cy="640720"/>
          </a:xfrm>
          <a:prstGeom prst="rect">
            <a:avLst/>
          </a:prstGeom>
        </p:spPr>
      </p:pic>
      <p:pic>
        <p:nvPicPr>
          <p:cNvPr id="44" name="Picture 4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99607" y="2768712"/>
            <a:ext cx="698620" cy="698620"/>
          </a:xfrm>
          <a:prstGeom prst="rect">
            <a:avLst/>
          </a:prstGeom>
        </p:spPr>
      </p:pic>
      <p:sp>
        <p:nvSpPr>
          <p:cNvPr id="45" name="Right Arrow 44"/>
          <p:cNvSpPr/>
          <p:nvPr/>
        </p:nvSpPr>
        <p:spPr>
          <a:xfrm>
            <a:off x="6378642" y="2744330"/>
            <a:ext cx="2285675" cy="690965"/>
          </a:xfrm>
          <a:prstGeom prst="rightArrow">
            <a:avLst/>
          </a:prstGeom>
          <a:solidFill>
            <a:srgbClr val="006EAD"/>
          </a:solidFill>
          <a:ln w="10795" cap="flat" cmpd="sng" algn="ctr">
            <a:solidFill>
              <a:srgbClr val="FFFFFF"/>
            </a:solidFill>
            <a:prstDash val="solid"/>
          </a:ln>
          <a:effectLst/>
        </p:spPr>
        <p:txBody>
          <a:bodyPr lIns="68569" tIns="34285" rIns="68569" bIns="34285" rtlCol="0" anchor="ctr"/>
          <a:lstStyle/>
          <a:p>
            <a:pPr algn="ctr" defTabSz="896214">
              <a:defRPr/>
            </a:pPr>
            <a:endParaRPr lang="en-US" sz="1350" kern="0" dirty="0">
              <a:solidFill>
                <a:srgbClr val="FFFFFF"/>
              </a:solidFill>
            </a:endParaRPr>
          </a:p>
        </p:txBody>
      </p:sp>
      <p:grpSp>
        <p:nvGrpSpPr>
          <p:cNvPr id="46" name="Group 45"/>
          <p:cNvGrpSpPr/>
          <p:nvPr/>
        </p:nvGrpSpPr>
        <p:grpSpPr>
          <a:xfrm>
            <a:off x="4209179" y="3755297"/>
            <a:ext cx="3108519" cy="2401109"/>
            <a:chOff x="3697886" y="4550374"/>
            <a:chExt cx="5027289" cy="2401449"/>
          </a:xfrm>
          <a:solidFill>
            <a:schemeClr val="accent5"/>
          </a:solidFill>
        </p:grpSpPr>
        <p:grpSp>
          <p:nvGrpSpPr>
            <p:cNvPr id="47" name="Group 46"/>
            <p:cNvGrpSpPr/>
            <p:nvPr/>
          </p:nvGrpSpPr>
          <p:grpSpPr>
            <a:xfrm>
              <a:off x="3697886" y="4550374"/>
              <a:ext cx="5027289" cy="1571455"/>
              <a:chOff x="4276422" y="944695"/>
              <a:chExt cx="1226135" cy="1571455"/>
            </a:xfrm>
            <a:grpFill/>
          </p:grpSpPr>
          <p:sp>
            <p:nvSpPr>
              <p:cNvPr id="49" name="Freeform 48"/>
              <p:cNvSpPr/>
              <p:nvPr/>
            </p:nvSpPr>
            <p:spPr>
              <a:xfrm>
                <a:off x="4276422" y="944695"/>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2400" dirty="0">
                    <a:solidFill>
                      <a:srgbClr val="FFFFFF"/>
                    </a:solidFill>
                    <a:latin typeface="Segoe UI" panose="020B0502040204020203" pitchFamily="34" charset="0"/>
                    <a:cs typeface="Segoe UI" panose="020B0502040204020203" pitchFamily="34" charset="0"/>
                  </a:rPr>
                  <a:t>256-bit encryption</a:t>
                </a:r>
              </a:p>
            </p:txBody>
          </p:sp>
          <p:sp>
            <p:nvSpPr>
              <p:cNvPr id="50" name="Freeform 49"/>
              <p:cNvSpPr/>
              <p:nvPr/>
            </p:nvSpPr>
            <p:spPr>
              <a:xfrm>
                <a:off x="4276422" y="1780469"/>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2400" dirty="0">
                    <a:solidFill>
                      <a:srgbClr val="FFFFFF"/>
                    </a:solidFill>
                    <a:latin typeface="Segoe UI" panose="020B0502040204020203" pitchFamily="34" charset="0"/>
                    <a:cs typeface="Segoe UI" panose="020B0502040204020203" pitchFamily="34" charset="0"/>
                  </a:rPr>
                  <a:t>In transit and at rest</a:t>
                </a:r>
              </a:p>
            </p:txBody>
          </p:sp>
        </p:grpSp>
        <p:sp>
          <p:nvSpPr>
            <p:cNvPr id="48" name="Freeform 47"/>
            <p:cNvSpPr/>
            <p:nvPr/>
          </p:nvSpPr>
          <p:spPr>
            <a:xfrm>
              <a:off x="3697886" y="6216142"/>
              <a:ext cx="5027289"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2400" dirty="0">
                  <a:solidFill>
                    <a:srgbClr val="FFFFFF"/>
                  </a:solidFill>
                  <a:latin typeface="Segoe UI" panose="020B0502040204020203" pitchFamily="34" charset="0"/>
                  <a:cs typeface="Segoe UI" panose="020B0502040204020203" pitchFamily="34" charset="0"/>
                </a:rPr>
                <a:t>Admin owns and manages keys</a:t>
              </a:r>
            </a:p>
          </p:txBody>
        </p:sp>
      </p:grpSp>
      <p:sp>
        <p:nvSpPr>
          <p:cNvPr id="51" name="TextBox 50"/>
          <p:cNvSpPr txBox="1"/>
          <p:nvPr/>
        </p:nvSpPr>
        <p:spPr>
          <a:xfrm>
            <a:off x="7677174" y="1516493"/>
            <a:ext cx="2335049" cy="616363"/>
          </a:xfrm>
          <a:prstGeom prst="rect">
            <a:avLst/>
          </a:prstGeom>
          <a:noFill/>
        </p:spPr>
        <p:txBody>
          <a:bodyPr wrap="none" lIns="175761" tIns="140609" rIns="175761" bIns="140609" rtlCol="0">
            <a:spAutoFit/>
          </a:bodyPr>
          <a:lstStyle/>
          <a:p>
            <a:pPr>
              <a:lnSpc>
                <a:spcPct val="90000"/>
              </a:lnSpc>
              <a:spcAft>
                <a:spcPts val="576"/>
              </a:spcAft>
            </a:pPr>
            <a:r>
              <a:rPr lang="en-IN" sz="2400" b="1" dirty="0">
                <a:latin typeface="Segoe UI" panose="020B0502040204020203" pitchFamily="34" charset="0"/>
                <a:cs typeface="Segoe UI" panose="020B0502040204020203" pitchFamily="34" charset="0"/>
              </a:rPr>
              <a:t>Azure Backup</a:t>
            </a:r>
          </a:p>
        </p:txBody>
      </p:sp>
      <p:sp>
        <p:nvSpPr>
          <p:cNvPr id="53" name="Rectangle 52"/>
          <p:cNvSpPr/>
          <p:nvPr/>
        </p:nvSpPr>
        <p:spPr>
          <a:xfrm>
            <a:off x="9239833" y="3702956"/>
            <a:ext cx="2635604" cy="498774"/>
          </a:xfrm>
          <a:prstGeom prst="rect">
            <a:avLst/>
          </a:prstGeom>
        </p:spPr>
        <p:txBody>
          <a:bodyPr wrap="square" lIns="67231" tIns="33615" rIns="67231" bIns="33615">
            <a:spAutoFit/>
          </a:bodyPr>
          <a:lstStyle/>
          <a:p>
            <a:pPr algn="ctr" defTabSz="878727">
              <a:defRPr/>
            </a:pPr>
            <a:r>
              <a:rPr lang="en-US" sz="1400" kern="0" dirty="0">
                <a:latin typeface="Segoe UI" panose="020B0502040204020203" pitchFamily="34" charset="0"/>
                <a:cs typeface="Segoe UI" panose="020B0502040204020203" pitchFamily="34" charset="0"/>
              </a:rPr>
              <a:t>4. Encrypted data in backup vault</a:t>
            </a:r>
            <a:endParaRPr lang="en-US" sz="900" kern="0" dirty="0">
              <a:latin typeface="Segoe UI" panose="020B0502040204020203" pitchFamily="34" charset="0"/>
              <a:cs typeface="Segoe UI" panose="020B0502040204020203" pitchFamily="34" charset="0"/>
            </a:endParaRPr>
          </a:p>
        </p:txBody>
      </p:sp>
      <p:sp>
        <p:nvSpPr>
          <p:cNvPr id="54" name="Freeform 128"/>
          <p:cNvSpPr>
            <a:spLocks noChangeAspect="1"/>
          </p:cNvSpPr>
          <p:nvPr/>
        </p:nvSpPr>
        <p:spPr bwMode="black">
          <a:xfrm>
            <a:off x="9239832" y="2181802"/>
            <a:ext cx="2754001" cy="151652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solidFill>
              <a:schemeClr val="accent1"/>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78438" fontAlgn="base">
              <a:lnSpc>
                <a:spcPct val="90000"/>
              </a:lnSpc>
              <a:spcBef>
                <a:spcPct val="0"/>
              </a:spcBef>
              <a:spcAft>
                <a:spcPct val="0"/>
              </a:spcAft>
            </a:pPr>
            <a:endParaRPr lang="en-US" sz="2307" spc="-48" dirty="0">
              <a:gradFill>
                <a:gsLst>
                  <a:gs pos="36283">
                    <a:srgbClr val="FFFFFF"/>
                  </a:gs>
                  <a:gs pos="28000">
                    <a:srgbClr val="FFFFFF"/>
                  </a:gs>
                </a:gsLst>
                <a:lin ang="5400000" scaled="0"/>
              </a:gradFill>
            </a:endParaRPr>
          </a:p>
        </p:txBody>
      </p:sp>
      <p:pic>
        <p:nvPicPr>
          <p:cNvPr id="55" name="Picture 12"/>
          <p:cNvPicPr>
            <a:picLocks noChangeAspect="1" noChangeArrowheads="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10293038" y="2683755"/>
            <a:ext cx="700864" cy="788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6" name="Straight Connector 55"/>
          <p:cNvCxnSpPr/>
          <p:nvPr/>
        </p:nvCxnSpPr>
        <p:spPr>
          <a:xfrm flipH="1">
            <a:off x="7436095" y="1798640"/>
            <a:ext cx="6630" cy="2778917"/>
          </a:xfrm>
          <a:prstGeom prst="line">
            <a:avLst/>
          </a:prstGeom>
          <a:ln w="63500">
            <a:solidFill>
              <a:schemeClr val="bg2">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AFFF257A-30C5-4AFB-911B-BE4CEEA1EA82}" type="slidenum">
              <a:rPr lang="en-US" smtClean="0">
                <a:solidFill>
                  <a:prstClr val="black">
                    <a:tint val="75000"/>
                  </a:prstClr>
                </a:solidFill>
              </a:rPr>
              <a:pPr/>
              <a:t>10</a:t>
            </a:fld>
            <a:endParaRPr lang="en-US" dirty="0">
              <a:solidFill>
                <a:prstClr val="black">
                  <a:tint val="75000"/>
                </a:prstClr>
              </a:solidFill>
            </a:endParaRPr>
          </a:p>
        </p:txBody>
      </p:sp>
    </p:spTree>
    <p:extLst>
      <p:ext uri="{BB962C8B-B14F-4D97-AF65-F5344CB8AC3E}">
        <p14:creationId xmlns:p14="http://schemas.microsoft.com/office/powerpoint/2010/main" val="158141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WAB Agent – Supported Platforms</a:t>
            </a:r>
          </a:p>
        </p:txBody>
      </p:sp>
      <p:sp>
        <p:nvSpPr>
          <p:cNvPr id="5" name="Slide Number Placeholder 4"/>
          <p:cNvSpPr>
            <a:spLocks noGrp="1"/>
          </p:cNvSpPr>
          <p:nvPr>
            <p:ph type="sldNum" sz="quarter" idx="12"/>
          </p:nvPr>
        </p:nvSpPr>
        <p:spPr/>
        <p:txBody>
          <a:bodyPr/>
          <a:lstStyle/>
          <a:p>
            <a:fld id="{74A398B2-5A34-1A4A-811E-F4027282568C}"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1497751" y="1116300"/>
            <a:ext cx="8762611" cy="4655981"/>
          </a:xfrm>
          <a:prstGeom prst="rect">
            <a:avLst/>
          </a:prstGeom>
          <a:ln w="3175">
            <a:solidFill>
              <a:schemeClr val="bg1">
                <a:lumMod val="75000"/>
              </a:schemeClr>
            </a:solidFill>
          </a:ln>
        </p:spPr>
      </p:pic>
      <p:sp>
        <p:nvSpPr>
          <p:cNvPr id="8" name="Rectangle 7"/>
          <p:cNvSpPr/>
          <p:nvPr/>
        </p:nvSpPr>
        <p:spPr>
          <a:xfrm>
            <a:off x="1487488" y="5899338"/>
            <a:ext cx="8148384" cy="553998"/>
          </a:xfrm>
          <a:prstGeom prst="rect">
            <a:avLst/>
          </a:prstGeom>
        </p:spPr>
        <p:txBody>
          <a:bodyPr wrap="square">
            <a:spAutoFit/>
          </a:bodyPr>
          <a:lstStyle/>
          <a:p>
            <a:r>
              <a:rPr lang="en-US" sz="1200" dirty="0">
                <a:latin typeface="Segoe UI" panose="020B0502040204020203" pitchFamily="34" charset="0"/>
                <a:cs typeface="Segoe UI" panose="020B0502040204020203" pitchFamily="34" charset="0"/>
                <a:hlinkClick r:id="rId4"/>
              </a:rPr>
              <a:t>https://azure.microsoft.com/en-us/documentation/articles/backup-azure-backup-faq/#installation-amp-configuration</a:t>
            </a:r>
            <a:endParaRPr lang="en-US" sz="120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48773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Unsupported Scenarios</a:t>
            </a:r>
            <a:endParaRPr lang="en-US" dirty="0">
              <a:solidFill>
                <a:schemeClr val="bg1">
                  <a:lumMod val="65000"/>
                </a:schemeClr>
              </a:solidFill>
            </a:endParaRPr>
          </a:p>
        </p:txBody>
      </p:sp>
      <p:sp>
        <p:nvSpPr>
          <p:cNvPr id="7" name="Text Placeholder 6"/>
          <p:cNvSpPr>
            <a:spLocks noGrp="1"/>
          </p:cNvSpPr>
          <p:nvPr>
            <p:ph type="body" sz="quarter" idx="13"/>
          </p:nvPr>
        </p:nvSpPr>
        <p:spPr/>
        <p:txBody>
          <a:bodyPr>
            <a:normAutofit fontScale="92500"/>
          </a:bodyPr>
          <a:lstStyle/>
          <a:p>
            <a:r>
              <a:rPr lang="en-US" b="1" dirty="0"/>
              <a:t>Vault to Vault migration not supported</a:t>
            </a:r>
          </a:p>
          <a:p>
            <a:pPr lvl="1"/>
            <a:r>
              <a:rPr lang="en-US" dirty="0"/>
              <a:t>Subscription to Subscription data migration not supported</a:t>
            </a:r>
          </a:p>
          <a:p>
            <a:pPr lvl="1"/>
            <a:r>
              <a:rPr lang="en-US" dirty="0"/>
              <a:t>Locally Redundant Storage (LRS) to Geo-redundant Storage (GRS) or vice versa migration not supported – configure vault before protection</a:t>
            </a:r>
          </a:p>
          <a:p>
            <a:pPr lvl="1"/>
            <a:r>
              <a:rPr lang="en-US" dirty="0"/>
              <a:t>Data cannot be recovered if encryption key is lost</a:t>
            </a:r>
          </a:p>
          <a:p>
            <a:r>
              <a:rPr lang="en-US" b="1" dirty="0"/>
              <a:t>The following set of drives/volumes cannot be backed up:</a:t>
            </a:r>
          </a:p>
          <a:p>
            <a:pPr lvl="1"/>
            <a:r>
              <a:rPr lang="en-US" dirty="0"/>
              <a:t>Removable Media: The drive must report as a fixed to be used as a backup item source</a:t>
            </a:r>
          </a:p>
          <a:p>
            <a:pPr lvl="1"/>
            <a:r>
              <a:rPr lang="en-US" dirty="0"/>
              <a:t>Read-only Volumes: The volume must be writable for the volume shadow copy service (VSS) to function</a:t>
            </a:r>
          </a:p>
          <a:p>
            <a:pPr lvl="1"/>
            <a:r>
              <a:rPr lang="en-US" dirty="0"/>
              <a:t>Offline Volumes: The volume must be online for VSS to function</a:t>
            </a:r>
          </a:p>
          <a:p>
            <a:pPr lvl="1"/>
            <a:r>
              <a:rPr lang="en-US" dirty="0"/>
              <a:t>Network share: The volume must be local to the server to be backed up using online backup</a:t>
            </a:r>
          </a:p>
          <a:p>
            <a:pPr lvl="1"/>
            <a:r>
              <a:rPr lang="en-US" dirty="0"/>
              <a:t>BitLocker protected volumes: The volume must be unlocked before the backup can occur</a:t>
            </a:r>
          </a:p>
          <a:p>
            <a:pPr lvl="1"/>
            <a:r>
              <a:rPr lang="en-US" dirty="0"/>
              <a:t>File System Identification: NTFS is the only file system supported for this version of the online backup service</a:t>
            </a:r>
          </a:p>
          <a:p>
            <a:pPr lvl="1"/>
            <a:r>
              <a:rPr lang="en-US" dirty="0"/>
              <a:t>Fiber Channel/iSCSI drives</a:t>
            </a:r>
          </a:p>
        </p:txBody>
      </p:sp>
      <p:sp>
        <p:nvSpPr>
          <p:cNvPr id="8" name="Slide Number Placeholder 7"/>
          <p:cNvSpPr>
            <a:spLocks noGrp="1"/>
          </p:cNvSpPr>
          <p:nvPr>
            <p:ph type="sldNum" sz="quarter" idx="12"/>
          </p:nvPr>
        </p:nvSpPr>
        <p:spPr/>
        <p:txBody>
          <a:bodyPr/>
          <a:lstStyle/>
          <a:p>
            <a:fld id="{AFFF257A-30C5-4AFB-911B-BE4CEEA1EA82}" type="slidenum">
              <a:rPr lang="en-US" smtClean="0">
                <a:solidFill>
                  <a:prstClr val="black">
                    <a:tint val="75000"/>
                  </a:prstClr>
                </a:solidFill>
              </a:rPr>
              <a:pPr/>
              <a:t>12</a:t>
            </a:fld>
            <a:endParaRPr lang="en-US" dirty="0">
              <a:solidFill>
                <a:prstClr val="black">
                  <a:tint val="75000"/>
                </a:prstClr>
              </a:solidFill>
            </a:endParaRPr>
          </a:p>
        </p:txBody>
      </p:sp>
    </p:spTree>
    <p:extLst>
      <p:ext uri="{BB962C8B-B14F-4D97-AF65-F5344CB8AC3E}">
        <p14:creationId xmlns:p14="http://schemas.microsoft.com/office/powerpoint/2010/main" val="2091703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Unsupported Scenarios (continued)</a:t>
            </a:r>
          </a:p>
        </p:txBody>
      </p:sp>
      <p:sp>
        <p:nvSpPr>
          <p:cNvPr id="3" name="Slide Number Placeholder 2"/>
          <p:cNvSpPr>
            <a:spLocks noGrp="1"/>
          </p:cNvSpPr>
          <p:nvPr>
            <p:ph type="sldNum" sz="quarter" idx="12"/>
          </p:nvPr>
        </p:nvSpPr>
        <p:spPr/>
        <p:txBody>
          <a:bodyPr/>
          <a:lstStyle/>
          <a:p>
            <a:fld id="{AFFF257A-30C5-4AFB-911B-BE4CEEA1EA82}" type="slidenum">
              <a:rPr lang="en-US" smtClean="0"/>
              <a:pPr/>
              <a:t>13</a:t>
            </a:fld>
            <a:endParaRPr lang="en-US" dirty="0"/>
          </a:p>
        </p:txBody>
      </p:sp>
      <p:sp>
        <p:nvSpPr>
          <p:cNvPr id="4" name="Text Placeholder 3"/>
          <p:cNvSpPr>
            <a:spLocks noGrp="1"/>
          </p:cNvSpPr>
          <p:nvPr>
            <p:ph type="body" sz="quarter" idx="13"/>
          </p:nvPr>
        </p:nvSpPr>
        <p:spPr/>
        <p:txBody>
          <a:bodyPr/>
          <a:lstStyle/>
          <a:p>
            <a:r>
              <a:rPr lang="en-US" b="1" dirty="0"/>
              <a:t>The following types are supported:</a:t>
            </a:r>
          </a:p>
          <a:p>
            <a:pPr lvl="1"/>
            <a:r>
              <a:rPr lang="en-US" dirty="0"/>
              <a:t>Hard Links: Not supported, skipped</a:t>
            </a:r>
          </a:p>
          <a:p>
            <a:pPr lvl="1"/>
            <a:r>
              <a:rPr lang="en-US" dirty="0"/>
              <a:t>Reparse Point: Not supported, skipped</a:t>
            </a:r>
          </a:p>
          <a:p>
            <a:pPr lvl="1"/>
            <a:r>
              <a:rPr lang="en-US" dirty="0"/>
              <a:t>Encrypted and Compressed: Not supported, skipped</a:t>
            </a:r>
          </a:p>
          <a:p>
            <a:pPr lvl="1"/>
            <a:r>
              <a:rPr lang="en-US" dirty="0"/>
              <a:t>Encrypted and Sparse: Not supported, skipped</a:t>
            </a:r>
          </a:p>
          <a:p>
            <a:pPr lvl="1"/>
            <a:r>
              <a:rPr lang="en-US" dirty="0"/>
              <a:t>Compressed Stream: Not supported, skipped</a:t>
            </a:r>
          </a:p>
          <a:p>
            <a:pPr lvl="1"/>
            <a:r>
              <a:rPr lang="en-US" dirty="0"/>
              <a:t>Sparse Stream: Not supported, skipped</a:t>
            </a:r>
          </a:p>
        </p:txBody>
      </p:sp>
    </p:spTree>
    <p:extLst>
      <p:ext uri="{BB962C8B-B14F-4D97-AF65-F5344CB8AC3E}">
        <p14:creationId xmlns:p14="http://schemas.microsoft.com/office/powerpoint/2010/main" val="779684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1: Introduction to Microsoft Azure Backup	</a:t>
            </a:r>
          </a:p>
        </p:txBody>
      </p:sp>
      <p:sp>
        <p:nvSpPr>
          <p:cNvPr id="7" name="Text Placeholder 6"/>
          <p:cNvSpPr>
            <a:spLocks noGrp="1"/>
          </p:cNvSpPr>
          <p:nvPr>
            <p:ph type="body" sz="quarter" idx="12"/>
          </p:nvPr>
        </p:nvSpPr>
        <p:spPr/>
        <p:txBody>
          <a:bodyPr/>
          <a:lstStyle/>
          <a:p>
            <a:r>
              <a:rPr lang="en-US" dirty="0"/>
              <a:t>Section 1: Prepare for WAB</a:t>
            </a:r>
          </a:p>
        </p:txBody>
      </p:sp>
      <p:sp>
        <p:nvSpPr>
          <p:cNvPr id="2" name="Text Placeholder 1"/>
          <p:cNvSpPr>
            <a:spLocks noGrp="1"/>
          </p:cNvSpPr>
          <p:nvPr>
            <p:ph type="body" sz="quarter" idx="14"/>
          </p:nvPr>
        </p:nvSpPr>
        <p:spPr/>
        <p:txBody>
          <a:bodyPr/>
          <a:lstStyle/>
          <a:p>
            <a:r>
              <a:rPr lang="en-US" dirty="0"/>
              <a:t>Deployment Options</a:t>
            </a:r>
          </a:p>
        </p:txBody>
      </p:sp>
    </p:spTree>
    <p:extLst>
      <p:ext uri="{BB962C8B-B14F-4D97-AF65-F5344CB8AC3E}">
        <p14:creationId xmlns:p14="http://schemas.microsoft.com/office/powerpoint/2010/main" val="1517160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and Branch Office Backup</a:t>
            </a:r>
          </a:p>
        </p:txBody>
      </p:sp>
      <p:sp>
        <p:nvSpPr>
          <p:cNvPr id="9" name="Slide Number Placeholder 8"/>
          <p:cNvSpPr>
            <a:spLocks noGrp="1"/>
          </p:cNvSpPr>
          <p:nvPr>
            <p:ph type="sldNum" sz="quarter" idx="12"/>
          </p:nvPr>
        </p:nvSpPr>
        <p:spPr/>
        <p:txBody>
          <a:bodyPr/>
          <a:lstStyle/>
          <a:p>
            <a:fld id="{AFFF257A-30C5-4AFB-911B-BE4CEEA1EA82}" type="slidenum">
              <a:rPr lang="en-US" smtClean="0">
                <a:solidFill>
                  <a:prstClr val="black">
                    <a:tint val="75000"/>
                  </a:prstClr>
                </a:solidFill>
              </a:rPr>
              <a:pPr/>
              <a:t>15</a:t>
            </a:fld>
            <a:endParaRPr lang="en-US" dirty="0">
              <a:solidFill>
                <a:prstClr val="black">
                  <a:tint val="75000"/>
                </a:prstClr>
              </a:solidFill>
            </a:endParaRPr>
          </a:p>
        </p:txBody>
      </p:sp>
      <p:sp>
        <p:nvSpPr>
          <p:cNvPr id="47" name="TextBox 46"/>
          <p:cNvSpPr txBox="1"/>
          <p:nvPr/>
        </p:nvSpPr>
        <p:spPr>
          <a:xfrm>
            <a:off x="423612" y="2996090"/>
            <a:ext cx="6231899" cy="2203640"/>
          </a:xfrm>
          <a:prstGeom prst="rect">
            <a:avLst/>
          </a:prstGeom>
          <a:noFill/>
        </p:spPr>
        <p:txBody>
          <a:bodyPr wrap="square" lIns="182854" tIns="146284" rIns="182854" bIns="146284" rtlCol="0">
            <a:spAutoFit/>
          </a:bodyPr>
          <a:lstStyle/>
          <a:p>
            <a:pPr>
              <a:lnSpc>
                <a:spcPct val="90000"/>
              </a:lnSpc>
              <a:spcAft>
                <a:spcPts val="600"/>
              </a:spcAft>
            </a:pPr>
            <a:r>
              <a:rPr lang="en-US" sz="2000" b="1" dirty="0">
                <a:latin typeface="Segoe UI" panose="020B0502040204020203" pitchFamily="34" charset="0"/>
                <a:cs typeface="Segoe UI" panose="020B0502040204020203" pitchFamily="34" charset="0"/>
              </a:rPr>
              <a:t>Solutions:</a:t>
            </a:r>
          </a:p>
          <a:p>
            <a:pPr marL="457200" indent="-457200">
              <a:lnSpc>
                <a:spcPct val="90000"/>
              </a:lnSpc>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Cloud as tape replacement</a:t>
            </a:r>
          </a:p>
          <a:p>
            <a:pPr marL="457200" indent="-457200">
              <a:lnSpc>
                <a:spcPct val="90000"/>
              </a:lnSpc>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Minimize local storage</a:t>
            </a:r>
          </a:p>
          <a:p>
            <a:pPr marL="457200" indent="-457200">
              <a:lnSpc>
                <a:spcPct val="90000"/>
              </a:lnSpc>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Workload backup to Azure</a:t>
            </a:r>
          </a:p>
          <a:p>
            <a:pPr marL="457200" indent="-457200">
              <a:lnSpc>
                <a:spcPct val="90000"/>
              </a:lnSpc>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Centralized management</a:t>
            </a:r>
          </a:p>
          <a:p>
            <a:pPr marL="457200" indent="-457200">
              <a:lnSpc>
                <a:spcPct val="90000"/>
              </a:lnSpc>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Restore data to alternate server</a:t>
            </a:r>
          </a:p>
        </p:txBody>
      </p:sp>
      <p:sp>
        <p:nvSpPr>
          <p:cNvPr id="48" name="Freeform 95"/>
          <p:cNvSpPr>
            <a:spLocks/>
          </p:cNvSpPr>
          <p:nvPr/>
        </p:nvSpPr>
        <p:spPr bwMode="auto">
          <a:xfrm flipH="1">
            <a:off x="8558993" y="1564619"/>
            <a:ext cx="2446962" cy="143147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sp>
        <p:nvSpPr>
          <p:cNvPr id="52" name="Freeform 51"/>
          <p:cNvSpPr>
            <a:spLocks/>
          </p:cNvSpPr>
          <p:nvPr/>
        </p:nvSpPr>
        <p:spPr bwMode="auto">
          <a:xfrm>
            <a:off x="6842644" y="4556436"/>
            <a:ext cx="2893407" cy="154214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bg1">
              <a:lumMod val="50000"/>
              <a:lumOff val="50000"/>
            </a:schemeClr>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505050"/>
              </a:solidFill>
            </a:endParaRPr>
          </a:p>
        </p:txBody>
      </p:sp>
      <p:grpSp>
        <p:nvGrpSpPr>
          <p:cNvPr id="53" name="Group 52"/>
          <p:cNvGrpSpPr/>
          <p:nvPr/>
        </p:nvGrpSpPr>
        <p:grpSpPr>
          <a:xfrm>
            <a:off x="3430258" y="1052736"/>
            <a:ext cx="5954946" cy="2037093"/>
            <a:chOff x="616226" y="1456630"/>
            <a:chExt cx="5202444" cy="1975661"/>
          </a:xfrm>
        </p:grpSpPr>
        <p:sp>
          <p:nvSpPr>
            <p:cNvPr id="54"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sp>
          <p:nvSpPr>
            <p:cNvPr id="55" name="Freeform 95"/>
            <p:cNvSpPr>
              <a:spLocks/>
            </p:cNvSpPr>
            <p:nvPr/>
          </p:nvSpPr>
          <p:spPr bwMode="auto">
            <a:xfrm flipH="1">
              <a:off x="3075030" y="1971577"/>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sp>
          <p:nvSpPr>
            <p:cNvPr id="56" name="Freeform 95"/>
            <p:cNvSpPr>
              <a:spLocks/>
            </p:cNvSpPr>
            <p:nvPr/>
          </p:nvSpPr>
          <p:spPr bwMode="auto">
            <a:xfrm flipH="1">
              <a:off x="1281692" y="1456630"/>
              <a:ext cx="4536978" cy="19756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endParaRPr lang="en-US" kern="0" dirty="0">
                <a:solidFill>
                  <a:srgbClr val="505050"/>
                </a:solidFill>
              </a:endParaRPr>
            </a:p>
          </p:txBody>
        </p:sp>
        <p:sp>
          <p:nvSpPr>
            <p:cNvPr id="57" name="TextBox 56"/>
            <p:cNvSpPr txBox="1"/>
            <p:nvPr/>
          </p:nvSpPr>
          <p:spPr>
            <a:xfrm>
              <a:off x="2323018" y="2101576"/>
              <a:ext cx="1614299" cy="1000096"/>
            </a:xfrm>
            <a:prstGeom prst="rect">
              <a:avLst/>
            </a:prstGeom>
            <a:noFill/>
            <a:ln>
              <a:noFill/>
            </a:ln>
          </p:spPr>
          <p:txBody>
            <a:bodyPr wrap="none" lIns="179158" tIns="143326" rIns="179158" bIns="143326" rtlCol="0">
              <a:spAutoFit/>
            </a:bodyPr>
            <a:lstStyle/>
            <a:p>
              <a:pPr algn="ctr" defTabSz="912836">
                <a:lnSpc>
                  <a:spcPct val="90000"/>
                </a:lnSpc>
                <a:spcAft>
                  <a:spcPts val="588"/>
                </a:spcAft>
              </a:pPr>
              <a:r>
                <a:rPr lang="en-US" sz="2400" b="1" kern="0" dirty="0">
                  <a:solidFill>
                    <a:srgbClr val="FFFFFF"/>
                  </a:solidFill>
                  <a:latin typeface="Segoe UI" panose="020B0502040204020203" pitchFamily="34" charset="0"/>
                  <a:cs typeface="Segoe UI" panose="020B0502040204020203" pitchFamily="34" charset="0"/>
                </a:rPr>
                <a:t>Microsoft </a:t>
              </a:r>
            </a:p>
            <a:p>
              <a:pPr algn="ctr" defTabSz="912836">
                <a:lnSpc>
                  <a:spcPct val="90000"/>
                </a:lnSpc>
                <a:spcAft>
                  <a:spcPts val="588"/>
                </a:spcAft>
              </a:pPr>
              <a:r>
                <a:rPr lang="en-US" sz="2400" b="1" kern="0" dirty="0">
                  <a:solidFill>
                    <a:srgbClr val="FFFFFF"/>
                  </a:solidFill>
                  <a:latin typeface="Segoe UI" panose="020B0502040204020203" pitchFamily="34" charset="0"/>
                  <a:cs typeface="Segoe UI" panose="020B0502040204020203" pitchFamily="34" charset="0"/>
                </a:rPr>
                <a:t>Azure</a:t>
              </a:r>
            </a:p>
          </p:txBody>
        </p:sp>
      </p:grpSp>
      <p:cxnSp>
        <p:nvCxnSpPr>
          <p:cNvPr id="58" name="Straight Arrow Connector 57"/>
          <p:cNvCxnSpPr/>
          <p:nvPr/>
        </p:nvCxnSpPr>
        <p:spPr>
          <a:xfrm>
            <a:off x="8256242" y="2906705"/>
            <a:ext cx="16939" cy="2241062"/>
          </a:xfrm>
          <a:prstGeom prst="straightConnector1">
            <a:avLst/>
          </a:prstGeom>
          <a:ln w="57150">
            <a:solidFill>
              <a:schemeClr val="accent6"/>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524131" y="4806912"/>
            <a:ext cx="1801014" cy="1299092"/>
            <a:chOff x="8682084" y="4757437"/>
            <a:chExt cx="1837388" cy="1325329"/>
          </a:xfrm>
        </p:grpSpPr>
        <p:sp>
          <p:nvSpPr>
            <p:cNvPr id="60" name="Rectangle 5"/>
            <p:cNvSpPr>
              <a:spLocks noChangeArrowheads="1"/>
            </p:cNvSpPr>
            <p:nvPr/>
          </p:nvSpPr>
          <p:spPr bwMode="auto">
            <a:xfrm>
              <a:off x="9580221" y="5287516"/>
              <a:ext cx="670303" cy="795250"/>
            </a:xfrm>
            <a:prstGeom prst="rect">
              <a:avLst/>
            </a:prstGeom>
            <a:solidFill>
              <a:schemeClr val="bg2"/>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sp>
          <p:nvSpPr>
            <p:cNvPr id="61" name="Rectangle 5"/>
            <p:cNvSpPr>
              <a:spLocks noChangeArrowheads="1"/>
            </p:cNvSpPr>
            <p:nvPr/>
          </p:nvSpPr>
          <p:spPr bwMode="auto">
            <a:xfrm>
              <a:off x="9097352" y="4996573"/>
              <a:ext cx="831599" cy="1079949"/>
            </a:xfrm>
            <a:prstGeom prst="rect">
              <a:avLst/>
            </a:prstGeom>
            <a:solidFill>
              <a:schemeClr val="bg1">
                <a:lumMod val="65000"/>
              </a:schemeClr>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sp>
          <p:nvSpPr>
            <p:cNvPr id="62" name="Rectangle 5"/>
            <p:cNvSpPr>
              <a:spLocks noChangeArrowheads="1"/>
            </p:cNvSpPr>
            <p:nvPr/>
          </p:nvSpPr>
          <p:spPr bwMode="auto">
            <a:xfrm>
              <a:off x="8682084" y="4757437"/>
              <a:ext cx="1246867" cy="1306853"/>
            </a:xfrm>
            <a:prstGeom prst="rect">
              <a:avLst/>
            </a:prstGeom>
            <a:solidFill>
              <a:schemeClr val="accent4">
                <a:lumMod val="75000"/>
              </a:schemeClr>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grpSp>
          <p:nvGrpSpPr>
            <p:cNvPr id="63" name="Group 62"/>
            <p:cNvGrpSpPr/>
            <p:nvPr/>
          </p:nvGrpSpPr>
          <p:grpSpPr>
            <a:xfrm>
              <a:off x="10322772" y="5701453"/>
              <a:ext cx="196700" cy="377635"/>
              <a:chOff x="7791149" y="4987730"/>
              <a:chExt cx="192916" cy="370370"/>
            </a:xfrm>
          </p:grpSpPr>
          <p:sp>
            <p:nvSpPr>
              <p:cNvPr id="7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13698"/>
                <a:endParaRPr lang="en-US" dirty="0">
                  <a:solidFill>
                    <a:srgbClr val="505050"/>
                  </a:solidFill>
                </a:endParaRPr>
              </a:p>
            </p:txBody>
          </p:sp>
          <p:sp>
            <p:nvSpPr>
              <p:cNvPr id="7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endParaRPr lang="en-US" dirty="0">
                  <a:solidFill>
                    <a:srgbClr val="505050"/>
                  </a:solidFill>
                </a:endParaRPr>
              </a:p>
            </p:txBody>
          </p:sp>
          <p:sp>
            <p:nvSpPr>
              <p:cNvPr id="7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endParaRPr lang="en-US" dirty="0">
                  <a:solidFill>
                    <a:srgbClr val="505050"/>
                  </a:solidFill>
                </a:endParaRPr>
              </a:p>
            </p:txBody>
          </p:sp>
        </p:grpSp>
        <p:sp>
          <p:nvSpPr>
            <p:cNvPr id="64" name="Freeform 8"/>
            <p:cNvSpPr>
              <a:spLocks/>
            </p:cNvSpPr>
            <p:nvPr/>
          </p:nvSpPr>
          <p:spPr bwMode="auto">
            <a:xfrm>
              <a:off x="8835012" y="4963105"/>
              <a:ext cx="936380" cy="14409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sp>
          <p:nvSpPr>
            <p:cNvPr id="65" name="Oval 16"/>
            <p:cNvSpPr>
              <a:spLocks noChangeArrowheads="1"/>
            </p:cNvSpPr>
            <p:nvPr/>
          </p:nvSpPr>
          <p:spPr bwMode="auto">
            <a:xfrm>
              <a:off x="9658077" y="5003272"/>
              <a:ext cx="63265" cy="64423"/>
            </a:xfrm>
            <a:prstGeom prst="ellipse">
              <a:avLst/>
            </a:prstGeom>
            <a:solidFill>
              <a:schemeClr val="accent1"/>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sp>
          <p:nvSpPr>
            <p:cNvPr id="66" name="Freeform 8"/>
            <p:cNvSpPr>
              <a:spLocks/>
            </p:cNvSpPr>
            <p:nvPr/>
          </p:nvSpPr>
          <p:spPr bwMode="auto">
            <a:xfrm>
              <a:off x="8835012" y="5180959"/>
              <a:ext cx="936380" cy="14409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sp>
          <p:nvSpPr>
            <p:cNvPr id="67" name="Oval 16"/>
            <p:cNvSpPr>
              <a:spLocks noChangeArrowheads="1"/>
            </p:cNvSpPr>
            <p:nvPr/>
          </p:nvSpPr>
          <p:spPr bwMode="auto">
            <a:xfrm>
              <a:off x="9658077" y="5221126"/>
              <a:ext cx="63265" cy="64423"/>
            </a:xfrm>
            <a:prstGeom prst="ellipse">
              <a:avLst/>
            </a:prstGeom>
            <a:solidFill>
              <a:schemeClr val="accent1"/>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sp>
          <p:nvSpPr>
            <p:cNvPr id="68" name="Freeform 8"/>
            <p:cNvSpPr>
              <a:spLocks/>
            </p:cNvSpPr>
            <p:nvPr/>
          </p:nvSpPr>
          <p:spPr bwMode="auto">
            <a:xfrm>
              <a:off x="8835012" y="5405006"/>
              <a:ext cx="936380" cy="14409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sp>
          <p:nvSpPr>
            <p:cNvPr id="69" name="Oval 16"/>
            <p:cNvSpPr>
              <a:spLocks noChangeArrowheads="1"/>
            </p:cNvSpPr>
            <p:nvPr/>
          </p:nvSpPr>
          <p:spPr bwMode="auto">
            <a:xfrm>
              <a:off x="9658077" y="5445173"/>
              <a:ext cx="63265" cy="64423"/>
            </a:xfrm>
            <a:prstGeom prst="ellipse">
              <a:avLst/>
            </a:prstGeom>
            <a:solidFill>
              <a:schemeClr val="accent1"/>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sp>
          <p:nvSpPr>
            <p:cNvPr id="70" name="Freeform 8"/>
            <p:cNvSpPr>
              <a:spLocks/>
            </p:cNvSpPr>
            <p:nvPr/>
          </p:nvSpPr>
          <p:spPr bwMode="auto">
            <a:xfrm>
              <a:off x="8835012" y="5629053"/>
              <a:ext cx="936380" cy="14409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sp>
          <p:nvSpPr>
            <p:cNvPr id="71" name="Oval 16"/>
            <p:cNvSpPr>
              <a:spLocks noChangeArrowheads="1"/>
            </p:cNvSpPr>
            <p:nvPr/>
          </p:nvSpPr>
          <p:spPr bwMode="auto">
            <a:xfrm>
              <a:off x="9658077" y="5669220"/>
              <a:ext cx="63265" cy="64423"/>
            </a:xfrm>
            <a:prstGeom prst="ellipse">
              <a:avLst/>
            </a:prstGeom>
            <a:solidFill>
              <a:schemeClr val="accent1"/>
            </a:solidFill>
            <a:ln>
              <a:noFill/>
            </a:ln>
          </p:spPr>
          <p:txBody>
            <a:bodyPr vert="horz" wrap="square" lIns="91388" tIns="45694" rIns="91388" bIns="45694" numCol="1" anchor="t" anchorCtr="0" compatLnSpc="1">
              <a:prstTxWarp prst="textNoShape">
                <a:avLst/>
              </a:prstTxWarp>
            </a:bodyPr>
            <a:lstStyle/>
            <a:p>
              <a:pPr defTabSz="913698"/>
              <a:endParaRPr lang="en-US" sz="1600" dirty="0">
                <a:solidFill>
                  <a:srgbClr val="000000"/>
                </a:solidFill>
              </a:endParaRPr>
            </a:p>
          </p:txBody>
        </p:sp>
      </p:grpSp>
      <p:grpSp>
        <p:nvGrpSpPr>
          <p:cNvPr id="77" name="Group 76"/>
          <p:cNvGrpSpPr/>
          <p:nvPr/>
        </p:nvGrpSpPr>
        <p:grpSpPr>
          <a:xfrm>
            <a:off x="6941715" y="4887912"/>
            <a:ext cx="2267209" cy="1398184"/>
            <a:chOff x="292456" y="2587170"/>
            <a:chExt cx="2267530" cy="1398383"/>
          </a:xfrm>
        </p:grpSpPr>
        <p:grpSp>
          <p:nvGrpSpPr>
            <p:cNvPr id="78" name="Group 77"/>
            <p:cNvGrpSpPr/>
            <p:nvPr/>
          </p:nvGrpSpPr>
          <p:grpSpPr>
            <a:xfrm>
              <a:off x="936363" y="2587170"/>
              <a:ext cx="1287974" cy="722857"/>
              <a:chOff x="3886152" y="4140872"/>
              <a:chExt cx="1287974" cy="722857"/>
            </a:xfrm>
          </p:grpSpPr>
          <p:grpSp>
            <p:nvGrpSpPr>
              <p:cNvPr id="80" name="Group 79"/>
              <p:cNvGrpSpPr/>
              <p:nvPr/>
            </p:nvGrpSpPr>
            <p:grpSpPr>
              <a:xfrm>
                <a:off x="4401825" y="4140872"/>
                <a:ext cx="772301" cy="722857"/>
                <a:chOff x="5637851" y="2707998"/>
                <a:chExt cx="772301" cy="722857"/>
              </a:xfrm>
            </p:grpSpPr>
            <p:sp>
              <p:nvSpPr>
                <p:cNvPr id="8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6"/>
                </a:solidFill>
                <a:ln w="12700" cap="flat" cmpd="sng">
                  <a:solidFill>
                    <a:schemeClr val="accent6"/>
                  </a:solidFill>
                  <a:prstDash val="solid"/>
                  <a:miter lim="800000"/>
                  <a:headEnd/>
                  <a:tailEnd/>
                </a:ln>
              </p:spPr>
              <p:txBody>
                <a:bodyPr vert="horz" wrap="square" lIns="67222" tIns="33611" rIns="67222" bIns="33611" numCol="1" anchor="t" anchorCtr="0" compatLnSpc="1">
                  <a:prstTxWarp prst="textNoShape">
                    <a:avLst/>
                  </a:prstTxWarp>
                </a:bodyPr>
                <a:lstStyle/>
                <a:p>
                  <a:pPr defTabSz="685696">
                    <a:defRPr/>
                  </a:pPr>
                  <a:endParaRPr lang="en-GB" sz="1323" kern="0" dirty="0">
                    <a:solidFill>
                      <a:srgbClr val="505050"/>
                    </a:solidFill>
                  </a:endParaRPr>
                </a:p>
              </p:txBody>
            </p:sp>
            <p:sp>
              <p:nvSpPr>
                <p:cNvPr id="100" name="Can 99"/>
                <p:cNvSpPr/>
                <p:nvPr/>
              </p:nvSpPr>
              <p:spPr bwMode="auto">
                <a:xfrm>
                  <a:off x="5637851" y="2961352"/>
                  <a:ext cx="344149" cy="462892"/>
                </a:xfrm>
                <a:prstGeom prst="can">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63"/>
              <p:cNvSpPr>
                <a:spLocks noEditPoints="1"/>
              </p:cNvSpPr>
              <p:nvPr/>
            </p:nvSpPr>
            <p:spPr bwMode="auto">
              <a:xfrm>
                <a:off x="3886152" y="4404079"/>
                <a:ext cx="466180" cy="44822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6"/>
              </a:solidFill>
              <a:ln>
                <a:solidFill>
                  <a:schemeClr val="accent6"/>
                </a:solidFill>
              </a:ln>
            </p:spPr>
            <p:txBody>
              <a:bodyPr vert="horz" wrap="square" lIns="91390" tIns="45695" rIns="91390" bIns="45695" numCol="1" anchor="t" anchorCtr="0" compatLnSpc="1">
                <a:prstTxWarp prst="textNoShape">
                  <a:avLst/>
                </a:prstTxWarp>
              </a:bodyPr>
              <a:lstStyle/>
              <a:p>
                <a:pPr defTabSz="913825" fontAlgn="base">
                  <a:spcBef>
                    <a:spcPct val="0"/>
                  </a:spcBef>
                  <a:spcAft>
                    <a:spcPct val="0"/>
                  </a:spcAft>
                </a:pPr>
                <a:endParaRPr lang="en-US" sz="1599" spc="-30" dirty="0">
                  <a:solidFill>
                    <a:srgbClr val="505050"/>
                  </a:solidFill>
                  <a:cs typeface="Segoe UI" panose="020B0502040204020203" pitchFamily="34" charset="0"/>
                </a:endParaRPr>
              </a:p>
            </p:txBody>
          </p:sp>
        </p:grpSp>
        <p:sp>
          <p:nvSpPr>
            <p:cNvPr id="79" name="TextBox 78"/>
            <p:cNvSpPr txBox="1"/>
            <p:nvPr/>
          </p:nvSpPr>
          <p:spPr>
            <a:xfrm>
              <a:off x="292456" y="3320661"/>
              <a:ext cx="2267530" cy="664892"/>
            </a:xfrm>
            <a:prstGeom prst="rect">
              <a:avLst/>
            </a:prstGeom>
            <a:noFill/>
          </p:spPr>
          <p:txBody>
            <a:bodyPr wrap="square" lIns="0" tIns="0" rIns="0" bIns="0" rtlCol="0">
              <a:spAutoFit/>
            </a:bodyPr>
            <a:lstStyle/>
            <a:p>
              <a:pPr algn="r" defTabSz="685624">
                <a:lnSpc>
                  <a:spcPct val="90000"/>
                </a:lnSpc>
              </a:pPr>
              <a:r>
                <a:rPr lang="en-US" sz="1600" b="1" spc="-38" dirty="0">
                  <a:solidFill>
                    <a:srgbClr val="FF8C00"/>
                  </a:solidFill>
                  <a:latin typeface="Segoe UI" panose="020B0502040204020203" pitchFamily="34" charset="0"/>
                  <a:cs typeface="Segoe UI" panose="020B0502040204020203" pitchFamily="34" charset="0"/>
                </a:rPr>
                <a:t>Data Protection Manager or  Azure Backup Server</a:t>
              </a:r>
              <a:endParaRPr lang="en-US" sz="1600" b="1" spc="-38" baseline="-25000" dirty="0">
                <a:solidFill>
                  <a:srgbClr val="FF8C00"/>
                </a:solidFill>
                <a:latin typeface="Segoe UI" panose="020B0502040204020203" pitchFamily="34" charset="0"/>
                <a:cs typeface="Segoe UI" panose="020B0502040204020203" pitchFamily="34" charset="0"/>
              </a:endParaRPr>
            </a:p>
          </p:txBody>
        </p:sp>
      </p:grpSp>
      <p:sp>
        <p:nvSpPr>
          <p:cNvPr id="101" name="TextBox 100"/>
          <p:cNvSpPr txBox="1"/>
          <p:nvPr/>
        </p:nvSpPr>
        <p:spPr>
          <a:xfrm>
            <a:off x="9576075" y="5732766"/>
            <a:ext cx="1071530" cy="683098"/>
          </a:xfrm>
          <a:prstGeom prst="rect">
            <a:avLst/>
          </a:prstGeom>
          <a:noFill/>
        </p:spPr>
        <p:txBody>
          <a:bodyPr wrap="square" lIns="0" tIns="146222" rIns="0" bIns="146222"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698"/>
            <a:r>
              <a:rPr lang="en-US" dirty="0">
                <a:solidFill>
                  <a:srgbClr val="FFFFFF"/>
                </a:solidFill>
                <a:latin typeface="Segoe UI" panose="020B0502040204020203" pitchFamily="34" charset="0"/>
                <a:cs typeface="Segoe UI" panose="020B0502040204020203" pitchFamily="34" charset="0"/>
              </a:rPr>
              <a:t>Production Data</a:t>
            </a:r>
          </a:p>
        </p:txBody>
      </p:sp>
      <p:cxnSp>
        <p:nvCxnSpPr>
          <p:cNvPr id="102" name="Straight Arrow Connector 101"/>
          <p:cNvCxnSpPr/>
          <p:nvPr/>
        </p:nvCxnSpPr>
        <p:spPr>
          <a:xfrm flipV="1">
            <a:off x="8873321" y="5317279"/>
            <a:ext cx="806782" cy="7290"/>
          </a:xfrm>
          <a:prstGeom prst="straightConnector1">
            <a:avLst/>
          </a:prstGeom>
          <a:ln w="57150">
            <a:solidFill>
              <a:schemeClr val="accent6"/>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3">
            <a:duotone>
              <a:schemeClr val="accent6">
                <a:shade val="45000"/>
                <a:satMod val="135000"/>
              </a:schemeClr>
              <a:prstClr val="white"/>
            </a:duotone>
          </a:blip>
          <a:stretch>
            <a:fillRect/>
          </a:stretch>
        </p:blipFill>
        <p:spPr>
          <a:xfrm>
            <a:off x="7818588" y="2219391"/>
            <a:ext cx="951876" cy="678284"/>
          </a:xfrm>
          <a:prstGeom prst="rect">
            <a:avLst/>
          </a:prstGeom>
        </p:spPr>
      </p:pic>
      <p:sp>
        <p:nvSpPr>
          <p:cNvPr id="104" name="TextBox 103"/>
          <p:cNvSpPr txBox="1"/>
          <p:nvPr/>
        </p:nvSpPr>
        <p:spPr>
          <a:xfrm>
            <a:off x="6988674" y="1885329"/>
            <a:ext cx="2618323" cy="338378"/>
          </a:xfrm>
          <a:prstGeom prst="rect">
            <a:avLst/>
          </a:prstGeom>
          <a:noFill/>
        </p:spPr>
        <p:txBody>
          <a:bodyPr wrap="square" rtlCol="0" anchor="ctr">
            <a:spAutoFit/>
          </a:bodyPr>
          <a:lstStyle/>
          <a:p>
            <a:pPr algn="ctr">
              <a:defRPr/>
            </a:pPr>
            <a:r>
              <a:rPr lang="en-US" sz="160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Azure Backup</a:t>
            </a:r>
          </a:p>
        </p:txBody>
      </p:sp>
    </p:spTree>
    <p:extLst>
      <p:ext uri="{BB962C8B-B14F-4D97-AF65-F5344CB8AC3E}">
        <p14:creationId xmlns:p14="http://schemas.microsoft.com/office/powerpoint/2010/main" val="1762618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applications and workloads can be backed up?</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16</a:t>
            </a:fld>
            <a:endParaRPr lang="en-US" dirty="0">
              <a:solidFill>
                <a:prstClr val="black">
                  <a:tint val="75000"/>
                </a:prstClr>
              </a:solidFill>
            </a:endParaRPr>
          </a:p>
        </p:txBody>
      </p:sp>
      <p:graphicFrame>
        <p:nvGraphicFramePr>
          <p:cNvPr id="22" name="Table 21"/>
          <p:cNvGraphicFramePr>
            <a:graphicFrameLocks noGrp="1"/>
          </p:cNvGraphicFramePr>
          <p:nvPr>
            <p:extLst>
              <p:ext uri="{D42A27DB-BD31-4B8C-83A1-F6EECF244321}">
                <p14:modId xmlns:p14="http://schemas.microsoft.com/office/powerpoint/2010/main" val="2132450846"/>
              </p:ext>
            </p:extLst>
          </p:nvPr>
        </p:nvGraphicFramePr>
        <p:xfrm>
          <a:off x="335360" y="908720"/>
          <a:ext cx="11017224" cy="5655544"/>
        </p:xfrm>
        <a:graphic>
          <a:graphicData uri="http://schemas.openxmlformats.org/drawingml/2006/table">
            <a:tbl>
              <a:tblPr/>
              <a:tblGrid>
                <a:gridCol w="2376264">
                  <a:extLst>
                    <a:ext uri="{9D8B030D-6E8A-4147-A177-3AD203B41FA5}">
                      <a16:colId xmlns:a16="http://schemas.microsoft.com/office/drawing/2014/main" val="4020802085"/>
                    </a:ext>
                  </a:extLst>
                </a:gridCol>
                <a:gridCol w="2191853">
                  <a:extLst>
                    <a:ext uri="{9D8B030D-6E8A-4147-A177-3AD203B41FA5}">
                      <a16:colId xmlns:a16="http://schemas.microsoft.com/office/drawing/2014/main" val="2496140931"/>
                    </a:ext>
                  </a:extLst>
                </a:gridCol>
                <a:gridCol w="6449107">
                  <a:extLst>
                    <a:ext uri="{9D8B030D-6E8A-4147-A177-3AD203B41FA5}">
                      <a16:colId xmlns:a16="http://schemas.microsoft.com/office/drawing/2014/main" val="2677071247"/>
                    </a:ext>
                  </a:extLst>
                </a:gridCol>
              </a:tblGrid>
              <a:tr h="239054">
                <a:tc>
                  <a:txBody>
                    <a:bodyPr/>
                    <a:lstStyle/>
                    <a:p>
                      <a:pPr marL="0" marR="0" fontAlgn="t">
                        <a:spcBef>
                          <a:spcPts val="0"/>
                        </a:spcBef>
                        <a:spcAft>
                          <a:spcPts val="0"/>
                        </a:spcAft>
                      </a:pPr>
                      <a:r>
                        <a:rPr lang="en-US" sz="900">
                          <a:effectLst/>
                          <a:latin typeface="Calibri" panose="020F0502020204030204" pitchFamily="34" charset="0"/>
                        </a:rPr>
                        <a:t>Workload</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900">
                          <a:effectLst/>
                          <a:latin typeface="Calibri" panose="020F0502020204030204" pitchFamily="34" charset="0"/>
                        </a:rPr>
                        <a:t>Source machine</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900" dirty="0">
                          <a:effectLst/>
                          <a:latin typeface="Calibri" panose="020F0502020204030204" pitchFamily="34" charset="0"/>
                        </a:rPr>
                        <a:t>Azure Backup solution</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2057196319"/>
                  </a:ext>
                </a:extLst>
              </a:tr>
              <a:tr h="697050">
                <a:tc>
                  <a:txBody>
                    <a:bodyPr/>
                    <a:lstStyle/>
                    <a:p>
                      <a:pPr marL="0" marR="0" fontAlgn="t">
                        <a:spcBef>
                          <a:spcPts val="0"/>
                        </a:spcBef>
                        <a:spcAft>
                          <a:spcPts val="0"/>
                        </a:spcAft>
                      </a:pPr>
                      <a:r>
                        <a:rPr lang="en-US" sz="1400" dirty="0">
                          <a:effectLst/>
                          <a:latin typeface="Segoe UI" panose="020B0502040204020203" pitchFamily="34" charset="0"/>
                          <a:cs typeface="Segoe UI" panose="020B0502040204020203" pitchFamily="34" charset="0"/>
                        </a:rPr>
                        <a:t>Files and folders</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dirty="0">
                          <a:effectLst/>
                          <a:latin typeface="Segoe UI" panose="020B0502040204020203" pitchFamily="34" charset="0"/>
                          <a:cs typeface="Segoe UI" panose="020B0502040204020203" pitchFamily="34" charset="0"/>
                        </a:rPr>
                        <a:t>Windows Server</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fontAlgn="t">
                        <a:spcBef>
                          <a:spcPts val="700"/>
                        </a:spcBef>
                        <a:spcAft>
                          <a:spcPts val="700"/>
                        </a:spcAft>
                      </a:pPr>
                      <a:r>
                        <a:rPr lang="en-US" sz="1400" dirty="0">
                          <a:effectLst/>
                          <a:latin typeface="Segoe UI" panose="020B0502040204020203" pitchFamily="34" charset="0"/>
                          <a:cs typeface="Segoe UI" panose="020B0502040204020203" pitchFamily="34" charset="0"/>
                          <a:hlinkClick r:id="rId3"/>
                        </a:rPr>
                        <a:t>Azure Backup agent</a:t>
                      </a:r>
                      <a:r>
                        <a:rPr lang="en-US" sz="1400" dirty="0">
                          <a:effectLst/>
                          <a:latin typeface="Segoe UI" panose="020B0502040204020203" pitchFamily="34" charset="0"/>
                          <a:cs typeface="Segoe UI" panose="020B0502040204020203" pitchFamily="34" charset="0"/>
                        </a:rPr>
                        <a:t>, </a:t>
                      </a:r>
                      <a:r>
                        <a:rPr lang="en-US" sz="1400" dirty="0">
                          <a:effectLst/>
                          <a:latin typeface="Segoe UI" panose="020B0502040204020203" pitchFamily="34" charset="0"/>
                          <a:cs typeface="Segoe UI" panose="020B0502040204020203" pitchFamily="34" charset="0"/>
                          <a:hlinkClick r:id="rId4"/>
                        </a:rPr>
                        <a:t>System Center DPM</a:t>
                      </a:r>
                      <a:r>
                        <a:rPr lang="en-US" sz="1400" dirty="0">
                          <a:effectLst/>
                          <a:latin typeface="Segoe UI" panose="020B0502040204020203" pitchFamily="34" charset="0"/>
                          <a:cs typeface="Segoe UI" panose="020B0502040204020203" pitchFamily="34" charset="0"/>
                        </a:rPr>
                        <a:t> (+ the Azure Backup agent),</a:t>
                      </a:r>
                    </a:p>
                    <a:p>
                      <a:pPr fontAlgn="t">
                        <a:spcBef>
                          <a:spcPts val="700"/>
                        </a:spcBef>
                        <a:spcAft>
                          <a:spcPts val="700"/>
                        </a:spcAft>
                      </a:pPr>
                      <a:r>
                        <a:rPr lang="en-US" sz="1400" dirty="0">
                          <a:effectLst/>
                          <a:latin typeface="Segoe UI" panose="020B0502040204020203" pitchFamily="34" charset="0"/>
                          <a:cs typeface="Segoe UI" panose="020B0502040204020203" pitchFamily="34" charset="0"/>
                          <a:hlinkClick r:id="rId5"/>
                        </a:rPr>
                        <a:t>Azure Backup Server</a:t>
                      </a:r>
                      <a:r>
                        <a:rPr lang="en-US" sz="1400" dirty="0">
                          <a:effectLst/>
                          <a:latin typeface="Segoe UI" panose="020B0502040204020203" pitchFamily="34" charset="0"/>
                          <a:cs typeface="Segoe UI" panose="020B0502040204020203" pitchFamily="34" charset="0"/>
                        </a:rPr>
                        <a:t> (includes the Azure Backup agent)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370117316"/>
                  </a:ext>
                </a:extLst>
              </a:tr>
              <a:tr h="576064">
                <a:tc>
                  <a:txBody>
                    <a:bodyPr/>
                    <a:lstStyle/>
                    <a:p>
                      <a:pPr marL="0" marR="0" fontAlgn="t">
                        <a:spcBef>
                          <a:spcPts val="0"/>
                        </a:spcBef>
                        <a:spcAft>
                          <a:spcPts val="0"/>
                        </a:spcAft>
                      </a:pPr>
                      <a:r>
                        <a:rPr lang="en-US" sz="1400" dirty="0">
                          <a:effectLst/>
                          <a:latin typeface="Segoe UI" panose="020B0502040204020203" pitchFamily="34" charset="0"/>
                          <a:cs typeface="Segoe UI" panose="020B0502040204020203" pitchFamily="34" charset="0"/>
                        </a:rPr>
                        <a:t>Files and folders</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dirty="0">
                          <a:effectLst/>
                          <a:latin typeface="Segoe UI" panose="020B0502040204020203" pitchFamily="34" charset="0"/>
                          <a:cs typeface="Segoe UI" panose="020B0502040204020203" pitchFamily="34" charset="0"/>
                        </a:rPr>
                        <a:t>Windows client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fontAlgn="t">
                        <a:spcBef>
                          <a:spcPts val="700"/>
                        </a:spcBef>
                        <a:spcAft>
                          <a:spcPts val="700"/>
                        </a:spcAft>
                      </a:pPr>
                      <a:r>
                        <a:rPr lang="en-US" sz="1400" dirty="0">
                          <a:effectLst/>
                          <a:latin typeface="Segoe UI" panose="020B0502040204020203" pitchFamily="34" charset="0"/>
                          <a:cs typeface="Segoe UI" panose="020B0502040204020203" pitchFamily="34" charset="0"/>
                          <a:hlinkClick r:id="rId3"/>
                        </a:rPr>
                        <a:t>Azure Backup agent</a:t>
                      </a:r>
                      <a:r>
                        <a:rPr lang="en-US" sz="1400" dirty="0">
                          <a:effectLst/>
                          <a:latin typeface="Segoe UI" panose="020B0502040204020203" pitchFamily="34" charset="0"/>
                          <a:cs typeface="Segoe UI" panose="020B0502040204020203" pitchFamily="34" charset="0"/>
                        </a:rPr>
                        <a:t>, </a:t>
                      </a:r>
                      <a:r>
                        <a:rPr lang="en-US" sz="1400" dirty="0">
                          <a:effectLst/>
                          <a:latin typeface="Segoe UI" panose="020B0502040204020203" pitchFamily="34" charset="0"/>
                          <a:cs typeface="Segoe UI" panose="020B0502040204020203" pitchFamily="34" charset="0"/>
                          <a:hlinkClick r:id="rId4"/>
                        </a:rPr>
                        <a:t>System Center DPM</a:t>
                      </a:r>
                      <a:r>
                        <a:rPr lang="en-US" sz="1400" dirty="0">
                          <a:effectLst/>
                          <a:latin typeface="Segoe UI" panose="020B0502040204020203" pitchFamily="34" charset="0"/>
                          <a:cs typeface="Segoe UI" panose="020B0502040204020203" pitchFamily="34" charset="0"/>
                        </a:rPr>
                        <a:t> (+ the Azure Backup agent),</a:t>
                      </a:r>
                    </a:p>
                    <a:p>
                      <a:pPr fontAlgn="t">
                        <a:spcBef>
                          <a:spcPts val="700"/>
                        </a:spcBef>
                        <a:spcAft>
                          <a:spcPts val="700"/>
                        </a:spcAft>
                      </a:pPr>
                      <a:r>
                        <a:rPr lang="en-US" sz="1400" dirty="0">
                          <a:effectLst/>
                          <a:latin typeface="Segoe UI" panose="020B0502040204020203" pitchFamily="34" charset="0"/>
                          <a:cs typeface="Segoe UI" panose="020B0502040204020203" pitchFamily="34" charset="0"/>
                          <a:hlinkClick r:id="rId5"/>
                        </a:rPr>
                        <a:t>Azure Backup Server</a:t>
                      </a:r>
                      <a:r>
                        <a:rPr lang="en-US" sz="1400" dirty="0">
                          <a:effectLst/>
                          <a:latin typeface="Segoe UI" panose="020B0502040204020203" pitchFamily="34" charset="0"/>
                          <a:cs typeface="Segoe UI" panose="020B0502040204020203" pitchFamily="34" charset="0"/>
                        </a:rPr>
                        <a:t> (includes the Azure Backup agent)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012151451"/>
                  </a:ext>
                </a:extLst>
              </a:tr>
              <a:tr h="514324">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Hyper-V virtual machine (Windows)</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Windows Server</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fontAlgn="t">
                        <a:spcBef>
                          <a:spcPts val="700"/>
                        </a:spcBef>
                        <a:spcAft>
                          <a:spcPts val="700"/>
                        </a:spcAft>
                      </a:pPr>
                      <a:r>
                        <a:rPr lang="en-US" sz="1400">
                          <a:effectLst/>
                          <a:latin typeface="Segoe UI" panose="020B0502040204020203" pitchFamily="34" charset="0"/>
                          <a:cs typeface="Segoe UI" panose="020B0502040204020203" pitchFamily="34" charset="0"/>
                          <a:hlinkClick r:id="rId6"/>
                        </a:rPr>
                        <a:t>System Center DPM</a:t>
                      </a:r>
                      <a:r>
                        <a:rPr lang="en-US" sz="1400">
                          <a:effectLst/>
                          <a:latin typeface="Segoe UI" panose="020B0502040204020203" pitchFamily="34" charset="0"/>
                          <a:cs typeface="Segoe UI" panose="020B0502040204020203" pitchFamily="34" charset="0"/>
                        </a:rPr>
                        <a:t> (+ the Azure Backup agent),</a:t>
                      </a:r>
                    </a:p>
                    <a:p>
                      <a:pPr fontAlgn="t">
                        <a:spcBef>
                          <a:spcPts val="700"/>
                        </a:spcBef>
                        <a:spcAft>
                          <a:spcPts val="700"/>
                        </a:spcAft>
                      </a:pPr>
                      <a:r>
                        <a:rPr lang="en-US" sz="1400">
                          <a:effectLst/>
                          <a:latin typeface="Segoe UI" panose="020B0502040204020203" pitchFamily="34" charset="0"/>
                          <a:cs typeface="Segoe UI" panose="020B0502040204020203" pitchFamily="34" charset="0"/>
                          <a:hlinkClick r:id="rId5"/>
                        </a:rPr>
                        <a:t>Azure Backup Server</a:t>
                      </a:r>
                      <a:r>
                        <a:rPr lang="en-US" sz="1400">
                          <a:effectLst/>
                          <a:latin typeface="Segoe UI" panose="020B0502040204020203" pitchFamily="34" charset="0"/>
                          <a:cs typeface="Segoe UI" panose="020B0502040204020203" pitchFamily="34" charset="0"/>
                        </a:rPr>
                        <a:t> (includes the Azure Backup agent)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704953156"/>
                  </a:ext>
                </a:extLst>
              </a:tr>
              <a:tr h="514324">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Hyper-V virtual machine (Linux)</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Windows Server</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fontAlgn="t">
                        <a:spcBef>
                          <a:spcPts val="700"/>
                        </a:spcBef>
                        <a:spcAft>
                          <a:spcPts val="700"/>
                        </a:spcAft>
                      </a:pPr>
                      <a:r>
                        <a:rPr lang="en-US" sz="1400" dirty="0">
                          <a:effectLst/>
                          <a:latin typeface="Segoe UI" panose="020B0502040204020203" pitchFamily="34" charset="0"/>
                          <a:cs typeface="Segoe UI" panose="020B0502040204020203" pitchFamily="34" charset="0"/>
                          <a:hlinkClick r:id="rId6"/>
                        </a:rPr>
                        <a:t>System Center DPM</a:t>
                      </a:r>
                      <a:r>
                        <a:rPr lang="en-US" sz="1400" dirty="0">
                          <a:effectLst/>
                          <a:latin typeface="Segoe UI" panose="020B0502040204020203" pitchFamily="34" charset="0"/>
                          <a:cs typeface="Segoe UI" panose="020B0502040204020203" pitchFamily="34" charset="0"/>
                        </a:rPr>
                        <a:t> (+ the Azure Backup agent),</a:t>
                      </a:r>
                    </a:p>
                    <a:p>
                      <a:pPr fontAlgn="t">
                        <a:spcBef>
                          <a:spcPts val="700"/>
                        </a:spcBef>
                        <a:spcAft>
                          <a:spcPts val="700"/>
                        </a:spcAft>
                      </a:pPr>
                      <a:r>
                        <a:rPr lang="en-US" sz="1400" dirty="0">
                          <a:effectLst/>
                          <a:latin typeface="Segoe UI" panose="020B0502040204020203" pitchFamily="34" charset="0"/>
                          <a:cs typeface="Segoe UI" panose="020B0502040204020203" pitchFamily="34" charset="0"/>
                          <a:hlinkClick r:id="rId5"/>
                        </a:rPr>
                        <a:t>Azure Backup Server</a:t>
                      </a:r>
                      <a:r>
                        <a:rPr lang="en-US" sz="1400" dirty="0">
                          <a:effectLst/>
                          <a:latin typeface="Segoe UI" panose="020B0502040204020203" pitchFamily="34" charset="0"/>
                          <a:cs typeface="Segoe UI" panose="020B0502040204020203" pitchFamily="34" charset="0"/>
                        </a:rPr>
                        <a:t> (includes the Azure Backup agent)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4126210536"/>
                  </a:ext>
                </a:extLst>
              </a:tr>
              <a:tr h="514324">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Microsoft SQL Server</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Windows Server</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fontAlgn="t">
                        <a:spcBef>
                          <a:spcPts val="700"/>
                        </a:spcBef>
                        <a:spcAft>
                          <a:spcPts val="700"/>
                        </a:spcAft>
                      </a:pPr>
                      <a:r>
                        <a:rPr lang="en-US" sz="1400">
                          <a:effectLst/>
                          <a:latin typeface="Segoe UI" panose="020B0502040204020203" pitchFamily="34" charset="0"/>
                          <a:cs typeface="Segoe UI" panose="020B0502040204020203" pitchFamily="34" charset="0"/>
                          <a:hlinkClick r:id="rId6"/>
                        </a:rPr>
                        <a:t>System Center DPM</a:t>
                      </a:r>
                      <a:r>
                        <a:rPr lang="en-US" sz="1400">
                          <a:effectLst/>
                          <a:latin typeface="Segoe UI" panose="020B0502040204020203" pitchFamily="34" charset="0"/>
                          <a:cs typeface="Segoe UI" panose="020B0502040204020203" pitchFamily="34" charset="0"/>
                        </a:rPr>
                        <a:t> (+ the Azure Backup agent),</a:t>
                      </a:r>
                    </a:p>
                    <a:p>
                      <a:pPr fontAlgn="t">
                        <a:spcBef>
                          <a:spcPts val="700"/>
                        </a:spcBef>
                        <a:spcAft>
                          <a:spcPts val="700"/>
                        </a:spcAft>
                      </a:pPr>
                      <a:r>
                        <a:rPr lang="en-US" sz="1400">
                          <a:effectLst/>
                          <a:latin typeface="Segoe UI" panose="020B0502040204020203" pitchFamily="34" charset="0"/>
                          <a:cs typeface="Segoe UI" panose="020B0502040204020203" pitchFamily="34" charset="0"/>
                          <a:hlinkClick r:id="rId5"/>
                        </a:rPr>
                        <a:t>Azure Backup Server</a:t>
                      </a:r>
                      <a:r>
                        <a:rPr lang="en-US" sz="1400">
                          <a:effectLst/>
                          <a:latin typeface="Segoe UI" panose="020B0502040204020203" pitchFamily="34" charset="0"/>
                          <a:cs typeface="Segoe UI" panose="020B0502040204020203" pitchFamily="34" charset="0"/>
                        </a:rPr>
                        <a:t> (includes the Azure Backup agent)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318940473"/>
                  </a:ext>
                </a:extLst>
              </a:tr>
              <a:tr h="514324">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Microsoft SharePoint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Windows Server</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fontAlgn="t">
                        <a:spcBef>
                          <a:spcPts val="700"/>
                        </a:spcBef>
                        <a:spcAft>
                          <a:spcPts val="700"/>
                        </a:spcAft>
                      </a:pPr>
                      <a:r>
                        <a:rPr lang="en-US" sz="1400" dirty="0">
                          <a:effectLst/>
                          <a:latin typeface="Segoe UI" panose="020B0502040204020203" pitchFamily="34" charset="0"/>
                          <a:cs typeface="Segoe UI" panose="020B0502040204020203" pitchFamily="34" charset="0"/>
                          <a:hlinkClick r:id="rId6"/>
                        </a:rPr>
                        <a:t>System Center DPM</a:t>
                      </a:r>
                      <a:r>
                        <a:rPr lang="en-US" sz="1400" dirty="0">
                          <a:effectLst/>
                          <a:latin typeface="Segoe UI" panose="020B0502040204020203" pitchFamily="34" charset="0"/>
                          <a:cs typeface="Segoe UI" panose="020B0502040204020203" pitchFamily="34" charset="0"/>
                        </a:rPr>
                        <a:t> (+ the Azure Backup agent),</a:t>
                      </a:r>
                    </a:p>
                    <a:p>
                      <a:pPr fontAlgn="t">
                        <a:spcBef>
                          <a:spcPts val="700"/>
                        </a:spcBef>
                        <a:spcAft>
                          <a:spcPts val="700"/>
                        </a:spcAft>
                      </a:pPr>
                      <a:r>
                        <a:rPr lang="en-US" sz="1400" dirty="0">
                          <a:effectLst/>
                          <a:latin typeface="Segoe UI" panose="020B0502040204020203" pitchFamily="34" charset="0"/>
                          <a:cs typeface="Segoe UI" panose="020B0502040204020203" pitchFamily="34" charset="0"/>
                          <a:hlinkClick r:id="rId5"/>
                        </a:rPr>
                        <a:t>Azure Backup Server</a:t>
                      </a:r>
                      <a:r>
                        <a:rPr lang="en-US" sz="1400" dirty="0">
                          <a:effectLst/>
                          <a:latin typeface="Segoe UI" panose="020B0502040204020203" pitchFamily="34" charset="0"/>
                          <a:cs typeface="Segoe UI" panose="020B0502040204020203" pitchFamily="34" charset="0"/>
                        </a:rPr>
                        <a:t> (includes the Azure Backup agent)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2700859795"/>
                  </a:ext>
                </a:extLst>
              </a:tr>
              <a:tr h="514324">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Microsoft Exchange</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Windows Server</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fontAlgn="t">
                        <a:spcBef>
                          <a:spcPts val="700"/>
                        </a:spcBef>
                        <a:spcAft>
                          <a:spcPts val="700"/>
                        </a:spcAft>
                      </a:pPr>
                      <a:r>
                        <a:rPr lang="en-US" sz="1400">
                          <a:effectLst/>
                          <a:latin typeface="Segoe UI" panose="020B0502040204020203" pitchFamily="34" charset="0"/>
                          <a:cs typeface="Segoe UI" panose="020B0502040204020203" pitchFamily="34" charset="0"/>
                          <a:hlinkClick r:id="rId6"/>
                        </a:rPr>
                        <a:t>System Center DPM</a:t>
                      </a:r>
                      <a:r>
                        <a:rPr lang="en-US" sz="1400">
                          <a:effectLst/>
                          <a:latin typeface="Segoe UI" panose="020B0502040204020203" pitchFamily="34" charset="0"/>
                          <a:cs typeface="Segoe UI" panose="020B0502040204020203" pitchFamily="34" charset="0"/>
                        </a:rPr>
                        <a:t> (+ the Azure Backup agent),</a:t>
                      </a:r>
                    </a:p>
                    <a:p>
                      <a:pPr fontAlgn="t">
                        <a:spcBef>
                          <a:spcPts val="700"/>
                        </a:spcBef>
                        <a:spcAft>
                          <a:spcPts val="700"/>
                        </a:spcAft>
                      </a:pPr>
                      <a:r>
                        <a:rPr lang="en-US" sz="1400">
                          <a:effectLst/>
                          <a:latin typeface="Segoe UI" panose="020B0502040204020203" pitchFamily="34" charset="0"/>
                          <a:cs typeface="Segoe UI" panose="020B0502040204020203" pitchFamily="34" charset="0"/>
                          <a:hlinkClick r:id="rId5"/>
                        </a:rPr>
                        <a:t>Azure Backup Server</a:t>
                      </a:r>
                      <a:r>
                        <a:rPr lang="en-US" sz="1400">
                          <a:effectLst/>
                          <a:latin typeface="Segoe UI" panose="020B0502040204020203" pitchFamily="34" charset="0"/>
                          <a:cs typeface="Segoe UI" panose="020B0502040204020203" pitchFamily="34" charset="0"/>
                        </a:rPr>
                        <a:t> (includes the Azure Backup agent)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806625516"/>
                  </a:ext>
                </a:extLst>
              </a:tr>
              <a:tr h="239054">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Azure IaaS VMs (Windows)</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hlinkClick r:id="rId7"/>
                        </a:rPr>
                        <a:t>Azure Backup (VM extension)</a:t>
                      </a:r>
                      <a:endParaRPr lang="en-US" sz="1400">
                        <a:effectLst/>
                        <a:latin typeface="Segoe UI" panose="020B0502040204020203" pitchFamily="34" charset="0"/>
                        <a:cs typeface="Segoe UI" panose="020B0502040204020203" pitchFamily="34" charset="0"/>
                      </a:endParaRP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750192900"/>
                  </a:ext>
                </a:extLst>
              </a:tr>
              <a:tr h="239054">
                <a:tc>
                  <a:txBody>
                    <a:bodyPr/>
                    <a:lstStyle/>
                    <a:p>
                      <a:pPr marL="0" marR="0" fontAlgn="t">
                        <a:spcBef>
                          <a:spcPts val="0"/>
                        </a:spcBef>
                        <a:spcAft>
                          <a:spcPts val="0"/>
                        </a:spcAft>
                      </a:pPr>
                      <a:r>
                        <a:rPr lang="en-US" sz="1400">
                          <a:effectLst/>
                          <a:latin typeface="Segoe UI" panose="020B0502040204020203" pitchFamily="34" charset="0"/>
                          <a:cs typeface="Segoe UI" panose="020B0502040204020203" pitchFamily="34" charset="0"/>
                        </a:rPr>
                        <a:t>Azure IaaS VMs (Linux)</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dirty="0">
                          <a:effectLst/>
                          <a:latin typeface="Segoe UI" panose="020B0502040204020203" pitchFamily="34" charset="0"/>
                          <a:cs typeface="Segoe UI" panose="020B0502040204020203" pitchFamily="34" charset="0"/>
                        </a:rPr>
                        <a:t>-</a:t>
                      </a: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400" dirty="0">
                          <a:effectLst/>
                          <a:latin typeface="Segoe UI" panose="020B0502040204020203" pitchFamily="34" charset="0"/>
                          <a:cs typeface="Segoe UI" panose="020B0502040204020203" pitchFamily="34" charset="0"/>
                          <a:hlinkClick r:id="rId7"/>
                        </a:rPr>
                        <a:t>Azure Backup (VM extension)</a:t>
                      </a:r>
                      <a:endParaRPr lang="en-US" sz="1400" dirty="0">
                        <a:effectLst/>
                        <a:latin typeface="Segoe UI" panose="020B0502040204020203" pitchFamily="34" charset="0"/>
                        <a:cs typeface="Segoe UI" panose="020B0502040204020203" pitchFamily="34" charset="0"/>
                      </a:endParaRPr>
                    </a:p>
                  </a:txBody>
                  <a:tcPr marL="41600" marR="41600" marT="41600" marB="416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787355552"/>
                  </a:ext>
                </a:extLst>
              </a:tr>
            </a:tbl>
          </a:graphicData>
        </a:graphic>
      </p:graphicFrame>
    </p:spTree>
    <p:extLst>
      <p:ext uri="{BB962C8B-B14F-4D97-AF65-F5344CB8AC3E}">
        <p14:creationId xmlns:p14="http://schemas.microsoft.com/office/powerpoint/2010/main" val="4289640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Limitations – IaaS VM Backups</a:t>
            </a:r>
          </a:p>
        </p:txBody>
      </p:sp>
      <p:sp>
        <p:nvSpPr>
          <p:cNvPr id="8" name="Slide Number Placeholder 7"/>
          <p:cNvSpPr>
            <a:spLocks noGrp="1"/>
          </p:cNvSpPr>
          <p:nvPr>
            <p:ph type="sldNum" sz="quarter" idx="12"/>
          </p:nvPr>
        </p:nvSpPr>
        <p:spPr/>
        <p:txBody>
          <a:bodyPr/>
          <a:lstStyle/>
          <a:p>
            <a:fld id="{AFFF257A-30C5-4AFB-911B-BE4CEEA1EA82}" type="slidenum">
              <a:rPr lang="en-US" smtClean="0"/>
              <a:pPr/>
              <a:t>17</a:t>
            </a:fld>
            <a:endParaRPr lang="en-US" dirty="0"/>
          </a:p>
        </p:txBody>
      </p:sp>
      <p:sp>
        <p:nvSpPr>
          <p:cNvPr id="10" name="Text Placeholder 9"/>
          <p:cNvSpPr>
            <a:spLocks noGrp="1"/>
          </p:cNvSpPr>
          <p:nvPr>
            <p:ph type="body" sz="quarter" idx="13"/>
          </p:nvPr>
        </p:nvSpPr>
        <p:spPr/>
        <p:txBody>
          <a:bodyPr/>
          <a:lstStyle/>
          <a:p>
            <a:r>
              <a:rPr lang="en-US" b="1" dirty="0"/>
              <a:t>The following backup scenarios are not supported:</a:t>
            </a:r>
          </a:p>
          <a:p>
            <a:pPr lvl="1"/>
            <a:r>
              <a:rPr lang="en-US" dirty="0"/>
              <a:t>Backup of virtual machines with more than 16 data disks is not supported</a:t>
            </a:r>
          </a:p>
          <a:p>
            <a:pPr lvl="1"/>
            <a:r>
              <a:rPr lang="en-US" dirty="0"/>
              <a:t>Backup of virtual machines using Premium storage is not supported</a:t>
            </a:r>
          </a:p>
          <a:p>
            <a:pPr lvl="1"/>
            <a:r>
              <a:rPr lang="en-US" dirty="0"/>
              <a:t>Backup of virtual machines with multiple reserved IPs is not supported</a:t>
            </a:r>
          </a:p>
          <a:p>
            <a:pPr lvl="1"/>
            <a:r>
              <a:rPr lang="en-US" dirty="0"/>
              <a:t>Backup of virtual machines with a reserved IP and no end-point defined is not supported</a:t>
            </a:r>
          </a:p>
          <a:p>
            <a:pPr lvl="1"/>
            <a:r>
              <a:rPr lang="en-US" dirty="0"/>
              <a:t>Backup of virtual machines using multiple Network Interface Cards (NICs) is not supported</a:t>
            </a:r>
          </a:p>
          <a:p>
            <a:pPr lvl="1"/>
            <a:r>
              <a:rPr lang="en-US" dirty="0"/>
              <a:t>Backup of virtual machines in a load-balanced configuration (internal and internet-facing) is not supported</a:t>
            </a:r>
          </a:p>
          <a:p>
            <a:pPr lvl="1"/>
            <a:r>
              <a:rPr lang="en-US" dirty="0"/>
              <a:t>Backup of volumes with &gt; 1TB of logical storage is not supported</a:t>
            </a:r>
          </a:p>
          <a:p>
            <a:pPr lvl="1"/>
            <a:endParaRPr lang="en-US" dirty="0"/>
          </a:p>
        </p:txBody>
      </p:sp>
    </p:spTree>
    <p:extLst>
      <p:ext uri="{BB962C8B-B14F-4D97-AF65-F5344CB8AC3E}">
        <p14:creationId xmlns:p14="http://schemas.microsoft.com/office/powerpoint/2010/main" val="296804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IaaS VM – Recovery Point Consistency</a:t>
            </a:r>
            <a:br>
              <a:rPr lang="en-US" dirty="0"/>
            </a:br>
            <a:endParaRPr lang="en-US" dirty="0"/>
          </a:p>
        </p:txBody>
      </p:sp>
      <p:sp>
        <p:nvSpPr>
          <p:cNvPr id="5" name="Text Placeholder 4"/>
          <p:cNvSpPr>
            <a:spLocks noGrp="1"/>
          </p:cNvSpPr>
          <p:nvPr>
            <p:ph type="body" sz="quarter" idx="12"/>
          </p:nvPr>
        </p:nvSpPr>
        <p:spPr/>
        <p:txBody>
          <a:bodyPr>
            <a:normAutofit fontScale="85000" lnSpcReduction="20000"/>
          </a:bodyPr>
          <a:lstStyle/>
          <a:p>
            <a:r>
              <a:rPr lang="en-US" dirty="0"/>
              <a:t>Application consistency</a:t>
            </a:r>
          </a:p>
          <a:p>
            <a:r>
              <a:rPr lang="en-US" dirty="0"/>
              <a:t>Ensures</a:t>
            </a:r>
          </a:p>
          <a:p>
            <a:pPr lvl="1"/>
            <a:r>
              <a:rPr lang="en-US" dirty="0"/>
              <a:t>That the VM boots up </a:t>
            </a:r>
          </a:p>
          <a:p>
            <a:pPr lvl="1"/>
            <a:r>
              <a:rPr lang="en-US" dirty="0"/>
              <a:t>There is no corruption </a:t>
            </a:r>
          </a:p>
          <a:p>
            <a:pPr lvl="1"/>
            <a:r>
              <a:rPr lang="en-US" dirty="0"/>
              <a:t>There is no data loss</a:t>
            </a:r>
          </a:p>
          <a:p>
            <a:pPr lvl="1"/>
            <a:r>
              <a:rPr lang="en-US" dirty="0"/>
              <a:t>The data is consistent to the application that uses the data, by involving the application at the time of backup - using VSS</a:t>
            </a:r>
          </a:p>
        </p:txBody>
      </p:sp>
      <p:sp>
        <p:nvSpPr>
          <p:cNvPr id="6" name="Text Placeholder 5"/>
          <p:cNvSpPr>
            <a:spLocks noGrp="1"/>
          </p:cNvSpPr>
          <p:nvPr>
            <p:ph type="body" sz="quarter" idx="13"/>
          </p:nvPr>
        </p:nvSpPr>
        <p:spPr/>
        <p:txBody>
          <a:bodyPr/>
          <a:lstStyle/>
          <a:p>
            <a:r>
              <a:rPr lang="en-US" dirty="0"/>
              <a:t>File system consistency ensures</a:t>
            </a:r>
          </a:p>
          <a:p>
            <a:pPr lvl="1"/>
            <a:r>
              <a:rPr lang="en-US" dirty="0"/>
              <a:t>That the VM boots up</a:t>
            </a:r>
          </a:p>
          <a:p>
            <a:pPr lvl="1"/>
            <a:r>
              <a:rPr lang="en-US" dirty="0"/>
              <a:t>There is no corruption</a:t>
            </a:r>
          </a:p>
          <a:p>
            <a:pPr lvl="1"/>
            <a:r>
              <a:rPr lang="en-US" dirty="0"/>
              <a:t>There is no data loss</a:t>
            </a:r>
          </a:p>
        </p:txBody>
      </p:sp>
      <p:sp>
        <p:nvSpPr>
          <p:cNvPr id="7" name="Text Placeholder 6"/>
          <p:cNvSpPr>
            <a:spLocks noGrp="1"/>
          </p:cNvSpPr>
          <p:nvPr>
            <p:ph type="body" sz="quarter" idx="14"/>
          </p:nvPr>
        </p:nvSpPr>
        <p:spPr/>
        <p:txBody>
          <a:bodyPr>
            <a:normAutofit fontScale="92500"/>
          </a:bodyPr>
          <a:lstStyle/>
          <a:p>
            <a:r>
              <a:rPr lang="en-US" dirty="0"/>
              <a:t>Crash consistency</a:t>
            </a:r>
          </a:p>
          <a:p>
            <a:r>
              <a:rPr lang="en-US" dirty="0"/>
              <a:t>No Guarantee</a:t>
            </a:r>
          </a:p>
          <a:p>
            <a:pPr lvl="1"/>
            <a:r>
              <a:rPr lang="en-US" dirty="0"/>
              <a:t>All data is collected at once</a:t>
            </a:r>
          </a:p>
          <a:p>
            <a:pPr lvl="1"/>
            <a:r>
              <a:rPr lang="en-US" dirty="0"/>
              <a:t>No memory contents  or pending I/O transactions </a:t>
            </a:r>
          </a:p>
          <a:p>
            <a:pPr lvl="1"/>
            <a:r>
              <a:rPr lang="en-US" dirty="0"/>
              <a:t>Same state as power loss or system failure</a:t>
            </a:r>
          </a:p>
        </p:txBody>
      </p:sp>
      <p:sp>
        <p:nvSpPr>
          <p:cNvPr id="27" name="Slide Number Placeholder 26"/>
          <p:cNvSpPr>
            <a:spLocks noGrp="1"/>
          </p:cNvSpPr>
          <p:nvPr>
            <p:ph type="sldNum" sz="quarter" idx="17"/>
          </p:nvPr>
        </p:nvSpPr>
        <p:spPr/>
        <p:txBody>
          <a:bodyPr/>
          <a:lstStyle/>
          <a:p>
            <a:fld id="{AFFF257A-30C5-4AFB-911B-BE4CEEA1EA82}" type="slidenum">
              <a:rPr lang="en-US" smtClean="0">
                <a:solidFill>
                  <a:prstClr val="black">
                    <a:tint val="75000"/>
                  </a:prstClr>
                </a:solidFill>
              </a:rPr>
              <a:pPr/>
              <a:t>18</a:t>
            </a:fld>
            <a:endParaRPr lang="en-US" dirty="0">
              <a:solidFill>
                <a:prstClr val="black">
                  <a:tint val="75000"/>
                </a:prstClr>
              </a:solidFill>
            </a:endParaRPr>
          </a:p>
        </p:txBody>
      </p:sp>
    </p:spTree>
    <p:extLst>
      <p:ext uri="{BB962C8B-B14F-4D97-AF65-F5344CB8AC3E}">
        <p14:creationId xmlns:p14="http://schemas.microsoft.com/office/powerpoint/2010/main" val="4225268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Notes Continued</a:t>
            </a:r>
          </a:p>
        </p:txBody>
      </p:sp>
      <p:sp>
        <p:nvSpPr>
          <p:cNvPr id="8" name="Slide Number Placeholder 7"/>
          <p:cNvSpPr>
            <a:spLocks noGrp="1"/>
          </p:cNvSpPr>
          <p:nvPr>
            <p:ph type="sldNum" sz="quarter" idx="12"/>
          </p:nvPr>
        </p:nvSpPr>
        <p:spPr/>
        <p:txBody>
          <a:bodyPr/>
          <a:lstStyle/>
          <a:p>
            <a:fld id="{AFFF257A-30C5-4AFB-911B-BE4CEEA1EA82}" type="slidenum">
              <a:rPr lang="en-US" smtClean="0"/>
              <a:pPr/>
              <a:t>19</a:t>
            </a:fld>
            <a:endParaRPr lang="en-US" dirty="0"/>
          </a:p>
        </p:txBody>
      </p:sp>
    </p:spTree>
    <p:extLst>
      <p:ext uri="{BB962C8B-B14F-4D97-AF65-F5344CB8AC3E}">
        <p14:creationId xmlns:p14="http://schemas.microsoft.com/office/powerpoint/2010/main" val="3811346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Objectives</a:t>
            </a:r>
          </a:p>
        </p:txBody>
      </p:sp>
      <p:sp>
        <p:nvSpPr>
          <p:cNvPr id="5" name="Slide Number Placeholder 4"/>
          <p:cNvSpPr>
            <a:spLocks noGrp="1"/>
          </p:cNvSpPr>
          <p:nvPr>
            <p:ph type="sldNum" sz="quarter" idx="12"/>
          </p:nvPr>
        </p:nvSpPr>
        <p:spPr/>
        <p:txBody>
          <a:bodyPr/>
          <a:lstStyle/>
          <a:p>
            <a:fld id="{74A398B2-5A34-1A4A-811E-F4027282568C}" type="slidenum">
              <a:rPr lang="en-US" smtClean="0"/>
              <a:pPr/>
              <a:t>2</a:t>
            </a:fld>
            <a:endParaRPr lang="en-US" dirty="0"/>
          </a:p>
        </p:txBody>
      </p:sp>
      <p:sp>
        <p:nvSpPr>
          <p:cNvPr id="3" name="Content Placeholder 2"/>
          <p:cNvSpPr>
            <a:spLocks noGrp="1"/>
          </p:cNvSpPr>
          <p:nvPr>
            <p:ph type="body" sz="quarter" idx="13"/>
          </p:nvPr>
        </p:nvSpPr>
        <p:spPr/>
        <p:txBody>
          <a:bodyPr/>
          <a:lstStyle/>
          <a:p>
            <a:r>
              <a:rPr lang="en-US" dirty="0"/>
              <a:t>After completing this section, you will be able to:</a:t>
            </a:r>
          </a:p>
          <a:p>
            <a:pPr lvl="1"/>
            <a:r>
              <a:rPr lang="en-US" dirty="0"/>
              <a:t>Articulate the challenges that Microsoft Azure Backup solves</a:t>
            </a:r>
          </a:p>
          <a:p>
            <a:pPr lvl="1"/>
            <a:r>
              <a:rPr lang="en-US" dirty="0"/>
              <a:t>Understand what Microsoft Azure Backup does</a:t>
            </a:r>
          </a:p>
          <a:p>
            <a:pPr lvl="1"/>
            <a:r>
              <a:rPr lang="en-US" dirty="0"/>
              <a:t>Identify Key Features in Microsoft Azure Backup</a:t>
            </a:r>
          </a:p>
          <a:p>
            <a:pPr lvl="1"/>
            <a:r>
              <a:rPr lang="en-US" dirty="0"/>
              <a:t>Be aware of Supported Platforms and Unsupported Scenarios</a:t>
            </a:r>
          </a:p>
          <a:p>
            <a:pPr lvl="1"/>
            <a:endParaRPr lang="en-US" dirty="0"/>
          </a:p>
          <a:p>
            <a:pPr lvl="1"/>
            <a:endParaRPr lang="en-US" dirty="0"/>
          </a:p>
        </p:txBody>
      </p:sp>
    </p:spTree>
    <p:extLst>
      <p:ext uri="{BB962C8B-B14F-4D97-AF65-F5344CB8AC3E}">
        <p14:creationId xmlns:p14="http://schemas.microsoft.com/office/powerpoint/2010/main" val="2849272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On-premises to Azure Deployment Models</a:t>
            </a:r>
          </a:p>
        </p:txBody>
      </p:sp>
      <p:pic>
        <p:nvPicPr>
          <p:cNvPr id="28" name="Picture 27"/>
          <p:cNvPicPr>
            <a:picLocks noChangeAspect="1"/>
          </p:cNvPicPr>
          <p:nvPr/>
        </p:nvPicPr>
        <p:blipFill>
          <a:blip r:embed="rId3"/>
          <a:stretch>
            <a:fillRect/>
          </a:stretch>
        </p:blipFill>
        <p:spPr>
          <a:xfrm>
            <a:off x="5055290" y="2317973"/>
            <a:ext cx="865707" cy="658425"/>
          </a:xfrm>
          <a:prstGeom prst="rect">
            <a:avLst/>
          </a:prstGeom>
        </p:spPr>
      </p:pic>
      <p:sp>
        <p:nvSpPr>
          <p:cNvPr id="29" name="Rectangle 28"/>
          <p:cNvSpPr>
            <a:spLocks noChangeArrowheads="1"/>
          </p:cNvSpPr>
          <p:nvPr/>
        </p:nvSpPr>
        <p:spPr bwMode="auto">
          <a:xfrm>
            <a:off x="402334" y="5877272"/>
            <a:ext cx="5611655" cy="565111"/>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59" tIns="89630" rIns="179259" bIns="38088" numCol="1" rtlCol="0" anchor="t" anchorCtr="0" compatLnSpc="1">
            <a:prstTxWarp prst="textNoShape">
              <a:avLst/>
            </a:prstTxWarp>
          </a:bodyPr>
          <a:lstStyle/>
          <a:p>
            <a:pPr algn="ctr" defTabSz="761538" fontAlgn="base">
              <a:spcBef>
                <a:spcPct val="0"/>
              </a:spcBef>
              <a:spcAft>
                <a:spcPct val="0"/>
              </a:spcAft>
              <a:tabLst>
                <a:tab pos="239382" algn="l"/>
              </a:tabLst>
            </a:pPr>
            <a:r>
              <a:rPr lang="en-US" dirty="0">
                <a:solidFill>
                  <a:schemeClr val="tx1"/>
                </a:solidFill>
                <a:latin typeface="Segoe UI" panose="020B0502040204020203" pitchFamily="34" charset="0"/>
                <a:cs typeface="Segoe UI" panose="020B0502040204020203" pitchFamily="34" charset="0"/>
              </a:rPr>
              <a:t>On-premises – built and managed infrastructure</a:t>
            </a:r>
          </a:p>
        </p:txBody>
      </p:sp>
      <p:sp>
        <p:nvSpPr>
          <p:cNvPr id="30" name="Rectangle 29"/>
          <p:cNvSpPr>
            <a:spLocks noChangeArrowheads="1"/>
          </p:cNvSpPr>
          <p:nvPr/>
        </p:nvSpPr>
        <p:spPr bwMode="auto">
          <a:xfrm>
            <a:off x="7410930" y="5916487"/>
            <a:ext cx="4300038" cy="510705"/>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59" tIns="89630" rIns="179259" bIns="38088" numCol="1" rtlCol="0" anchor="t" anchorCtr="0" compatLnSpc="1">
            <a:prstTxWarp prst="textNoShape">
              <a:avLst/>
            </a:prstTxWarp>
          </a:bodyPr>
          <a:lstStyle/>
          <a:p>
            <a:pPr defTabSz="761538" fontAlgn="base">
              <a:spcBef>
                <a:spcPct val="0"/>
              </a:spcBef>
              <a:spcAft>
                <a:spcPct val="0"/>
              </a:spcAft>
              <a:tabLst>
                <a:tab pos="239382" algn="l"/>
              </a:tabLst>
            </a:pPr>
            <a:r>
              <a:rPr lang="en-US" sz="1600" dirty="0">
                <a:solidFill>
                  <a:schemeClr val="tx1"/>
                </a:solidFill>
                <a:latin typeface="Segoe UI" panose="020B0502040204020203" pitchFamily="34" charset="0"/>
                <a:cs typeface="Segoe UI" panose="020B0502040204020203" pitchFamily="34" charset="0"/>
              </a:rPr>
              <a:t>Cloud – flexible, and remote infrastructure</a:t>
            </a:r>
          </a:p>
        </p:txBody>
      </p:sp>
      <p:grpSp>
        <p:nvGrpSpPr>
          <p:cNvPr id="31" name="Group 30"/>
          <p:cNvGrpSpPr/>
          <p:nvPr/>
        </p:nvGrpSpPr>
        <p:grpSpPr>
          <a:xfrm>
            <a:off x="7896666" y="1181037"/>
            <a:ext cx="3281184" cy="2229335"/>
            <a:chOff x="8337032" y="1840281"/>
            <a:chExt cx="3281184" cy="2229335"/>
          </a:xfrm>
        </p:grpSpPr>
        <p:pic>
          <p:nvPicPr>
            <p:cNvPr id="32" name="Picture 2" descr="C:\Users\chrisw\Desktop\Cloud Services 3.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8337032" y="1840281"/>
              <a:ext cx="3281184" cy="2229335"/>
            </a:xfrm>
            <a:prstGeom prst="rect">
              <a:avLst/>
            </a:prstGeom>
            <a:solidFill>
              <a:schemeClr val="accent3">
                <a:lumMod val="60000"/>
                <a:lumOff val="40000"/>
                <a:alpha val="1000"/>
              </a:schemeClr>
            </a:solidFill>
            <a:extLst/>
          </p:spPr>
        </p:pic>
        <p:sp>
          <p:nvSpPr>
            <p:cNvPr id="33" name="TextBox 32"/>
            <p:cNvSpPr txBox="1"/>
            <p:nvPr/>
          </p:nvSpPr>
          <p:spPr>
            <a:xfrm>
              <a:off x="8622175" y="3398606"/>
              <a:ext cx="2544632" cy="369332"/>
            </a:xfrm>
            <a:prstGeom prst="rect">
              <a:avLst/>
            </a:prstGeom>
            <a:noFill/>
          </p:spPr>
          <p:txBody>
            <a:bodyPr wrap="square" rtlCol="0">
              <a:spAutoFit/>
            </a:bodyPr>
            <a:lstStyle/>
            <a:p>
              <a:r>
                <a:rPr lang="en-US" dirty="0"/>
                <a:t>Azure Backup Service</a:t>
              </a:r>
            </a:p>
          </p:txBody>
        </p:sp>
      </p:grpSp>
      <p:cxnSp>
        <p:nvCxnSpPr>
          <p:cNvPr id="34" name="Elbow Connector 33"/>
          <p:cNvCxnSpPr/>
          <p:nvPr/>
        </p:nvCxnSpPr>
        <p:spPr>
          <a:xfrm>
            <a:off x="5943241" y="2684864"/>
            <a:ext cx="1776373" cy="2737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flipV="1">
            <a:off x="4481521" y="3345963"/>
            <a:ext cx="3238093" cy="22016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550026" y="2666600"/>
            <a:ext cx="464916" cy="18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a:spLocks noChangeArrowheads="1"/>
          </p:cNvSpPr>
          <p:nvPr/>
        </p:nvSpPr>
        <p:spPr bwMode="auto">
          <a:xfrm>
            <a:off x="402336" y="953454"/>
            <a:ext cx="5182271" cy="945222"/>
          </a:xfrm>
          <a:prstGeom prst="rect">
            <a:avLst/>
          </a:prstGeom>
          <a:solidFill>
            <a:schemeClr val="bg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59" tIns="89630" rIns="179259" bIns="38088" numCol="1" rtlCol="0" anchor="t" anchorCtr="0" compatLnSpc="1">
            <a:prstTxWarp prst="textNoShape">
              <a:avLst/>
            </a:prstTxWarp>
          </a:bodyPr>
          <a:lstStyle/>
          <a:p>
            <a:pPr defTabSz="761538" fontAlgn="base">
              <a:spcBef>
                <a:spcPct val="0"/>
              </a:spcBef>
              <a:spcAft>
                <a:spcPct val="0"/>
              </a:spcAft>
              <a:tabLst>
                <a:tab pos="239382" algn="l"/>
              </a:tabLst>
            </a:pPr>
            <a:r>
              <a:rPr lang="en-US" b="1" dirty="0">
                <a:solidFill>
                  <a:schemeClr val="tx1"/>
                </a:solidFill>
                <a:latin typeface="Segoe UI" panose="020B0502040204020203" pitchFamily="34" charset="0"/>
                <a:cs typeface="Segoe UI" panose="020B0502040204020203" pitchFamily="34" charset="0"/>
              </a:rPr>
              <a:t>Workload backup to Azure via System Center Data Protection Manager or Azure Backup Server</a:t>
            </a:r>
          </a:p>
          <a:p>
            <a:pPr algn="ctr" defTabSz="761538" fontAlgn="base">
              <a:spcBef>
                <a:spcPct val="0"/>
              </a:spcBef>
              <a:spcAft>
                <a:spcPct val="0"/>
              </a:spcAft>
              <a:tabLst>
                <a:tab pos="239382" algn="l"/>
              </a:tabLst>
            </a:pPr>
            <a:r>
              <a:rPr lang="en-US" b="1" dirty="0">
                <a:solidFill>
                  <a:schemeClr val="tx1"/>
                </a:solidFill>
                <a:latin typeface="Segoe UI" panose="020B0502040204020203" pitchFamily="34" charset="0"/>
                <a:cs typeface="Segoe UI" panose="020B0502040204020203" pitchFamily="34" charset="0"/>
              </a:rPr>
              <a:t>(D-D-C)</a:t>
            </a:r>
          </a:p>
        </p:txBody>
      </p:sp>
      <p:sp>
        <p:nvSpPr>
          <p:cNvPr id="38" name="Rectangle 37"/>
          <p:cNvSpPr>
            <a:spLocks noChangeArrowheads="1"/>
          </p:cNvSpPr>
          <p:nvPr/>
        </p:nvSpPr>
        <p:spPr bwMode="auto">
          <a:xfrm>
            <a:off x="402335" y="3720006"/>
            <a:ext cx="5611653" cy="501536"/>
          </a:xfrm>
          <a:prstGeom prst="rect">
            <a:avLst/>
          </a:prstGeom>
          <a:solidFill>
            <a:schemeClr val="bg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59" tIns="89630" rIns="179259" bIns="38088" numCol="1" rtlCol="0" anchor="t" anchorCtr="0" compatLnSpc="1">
            <a:prstTxWarp prst="textNoShape">
              <a:avLst/>
            </a:prstTxWarp>
          </a:bodyPr>
          <a:lstStyle/>
          <a:p>
            <a:pPr algn="ctr" defTabSz="761538" fontAlgn="base">
              <a:spcBef>
                <a:spcPct val="0"/>
              </a:spcBef>
              <a:spcAft>
                <a:spcPct val="0"/>
              </a:spcAft>
              <a:tabLst>
                <a:tab pos="239382" algn="l"/>
              </a:tabLst>
            </a:pPr>
            <a:r>
              <a:rPr lang="en-US" b="1" dirty="0">
                <a:solidFill>
                  <a:schemeClr val="tx1"/>
                </a:solidFill>
                <a:latin typeface="Segoe UI" panose="020B0502040204020203" pitchFamily="34" charset="0"/>
                <a:cs typeface="Segoe UI" panose="020B0502040204020203" pitchFamily="34" charset="0"/>
              </a:rPr>
              <a:t>File/Folder backup to Azure (D-C)</a:t>
            </a:r>
          </a:p>
        </p:txBody>
      </p:sp>
      <p:pic>
        <p:nvPicPr>
          <p:cNvPr id="39" name="Picture 38"/>
          <p:cNvPicPr>
            <a:picLocks noChangeAspect="1"/>
          </p:cNvPicPr>
          <p:nvPr/>
        </p:nvPicPr>
        <p:blipFill>
          <a:blip r:embed="rId5"/>
          <a:stretch>
            <a:fillRect/>
          </a:stretch>
        </p:blipFill>
        <p:spPr>
          <a:xfrm>
            <a:off x="2927648" y="4404406"/>
            <a:ext cx="1547969" cy="1476962"/>
          </a:xfrm>
          <a:prstGeom prst="rect">
            <a:avLst/>
          </a:prstGeom>
        </p:spPr>
      </p:pic>
      <p:sp>
        <p:nvSpPr>
          <p:cNvPr id="40" name="TextBox 39"/>
          <p:cNvSpPr txBox="1"/>
          <p:nvPr/>
        </p:nvSpPr>
        <p:spPr>
          <a:xfrm>
            <a:off x="5722062" y="1484784"/>
            <a:ext cx="1814098" cy="1169551"/>
          </a:xfrm>
          <a:prstGeom prst="rect">
            <a:avLst/>
          </a:prstGeom>
          <a:noFill/>
        </p:spPr>
        <p:txBody>
          <a:bodyPr wrap="square" rtlCol="0">
            <a:spAutoFit/>
          </a:bodyPr>
          <a:lstStyle/>
          <a:p>
            <a:pPr algn="ctr"/>
            <a:r>
              <a:rPr lang="en-US" sz="1400" dirty="0">
                <a:latin typeface="Segoe UI" panose="020B0502040204020203" pitchFamily="34" charset="0"/>
                <a:cs typeface="Segoe UI" panose="020B0502040204020203" pitchFamily="34" charset="0"/>
              </a:rPr>
              <a:t>System Center Data Protection Manager </a:t>
            </a:r>
          </a:p>
          <a:p>
            <a:pPr algn="ctr"/>
            <a:r>
              <a:rPr lang="en-US" sz="1400" dirty="0">
                <a:latin typeface="Segoe UI" panose="020B0502040204020203" pitchFamily="34" charset="0"/>
                <a:cs typeface="Segoe UI" panose="020B0502040204020203" pitchFamily="34" charset="0"/>
              </a:rPr>
              <a:t>or </a:t>
            </a:r>
          </a:p>
          <a:p>
            <a:pPr algn="ctr"/>
            <a:r>
              <a:rPr lang="en-US" sz="1400" dirty="0">
                <a:latin typeface="Segoe UI" panose="020B0502040204020203" pitchFamily="34" charset="0"/>
                <a:cs typeface="Segoe UI" panose="020B0502040204020203" pitchFamily="34" charset="0"/>
              </a:rPr>
              <a:t>Azure Backup </a:t>
            </a:r>
          </a:p>
          <a:p>
            <a:pPr algn="ctr"/>
            <a:r>
              <a:rPr lang="en-US" sz="1400" dirty="0">
                <a:latin typeface="Segoe UI" panose="020B0502040204020203" pitchFamily="34" charset="0"/>
                <a:cs typeface="Segoe UI" panose="020B0502040204020203" pitchFamily="34" charset="0"/>
              </a:rPr>
              <a:t>Server</a:t>
            </a:r>
          </a:p>
        </p:txBody>
      </p:sp>
      <p:sp>
        <p:nvSpPr>
          <p:cNvPr id="41" name="TextBox 40"/>
          <p:cNvSpPr txBox="1"/>
          <p:nvPr/>
        </p:nvSpPr>
        <p:spPr>
          <a:xfrm>
            <a:off x="8740910" y="3108694"/>
            <a:ext cx="1814098" cy="646331"/>
          </a:xfrm>
          <a:prstGeom prst="rect">
            <a:avLst/>
          </a:prstGeom>
          <a:noFill/>
        </p:spPr>
        <p:txBody>
          <a:bodyPr wrap="square" rtlCol="0">
            <a:spAutoFit/>
          </a:bodyPr>
          <a:lstStyle/>
          <a:p>
            <a:pPr algn="ctr"/>
            <a:r>
              <a:rPr lang="en-US" dirty="0">
                <a:solidFill>
                  <a:schemeClr val="bg1"/>
                </a:solidFill>
              </a:rPr>
              <a:t>Azure Backup Service</a:t>
            </a:r>
          </a:p>
        </p:txBody>
      </p:sp>
      <p:sp>
        <p:nvSpPr>
          <p:cNvPr id="42" name="TextBox 41"/>
          <p:cNvSpPr txBox="1"/>
          <p:nvPr/>
        </p:nvSpPr>
        <p:spPr>
          <a:xfrm>
            <a:off x="4199891" y="4982892"/>
            <a:ext cx="1814098" cy="523220"/>
          </a:xfrm>
          <a:prstGeom prst="rect">
            <a:avLst/>
          </a:prstGeom>
          <a:noFill/>
        </p:spPr>
        <p:txBody>
          <a:bodyPr wrap="square" rtlCol="0">
            <a:spAutoFit/>
          </a:bodyPr>
          <a:lstStyle/>
          <a:p>
            <a:pPr algn="ctr"/>
            <a:r>
              <a:rPr lang="en-US" sz="1400" dirty="0">
                <a:latin typeface="Segoe UI" panose="020B0502040204020203" pitchFamily="34" charset="0"/>
                <a:cs typeface="Segoe UI" panose="020B0502040204020203" pitchFamily="34" charset="0"/>
              </a:rPr>
              <a:t>Azure Backup </a:t>
            </a:r>
          </a:p>
          <a:p>
            <a:pPr algn="ctr"/>
            <a:r>
              <a:rPr lang="en-US" sz="1400" dirty="0">
                <a:latin typeface="Segoe UI" panose="020B0502040204020203" pitchFamily="34" charset="0"/>
                <a:cs typeface="Segoe UI" panose="020B0502040204020203" pitchFamily="34" charset="0"/>
              </a:rPr>
              <a:t>Agent</a:t>
            </a:r>
          </a:p>
        </p:txBody>
      </p:sp>
      <p:pic>
        <p:nvPicPr>
          <p:cNvPr id="44" name="Picture 43"/>
          <p:cNvPicPr>
            <a:picLocks noChangeAspect="1"/>
          </p:cNvPicPr>
          <p:nvPr/>
        </p:nvPicPr>
        <p:blipFill>
          <a:blip r:embed="rId6"/>
          <a:stretch>
            <a:fillRect/>
          </a:stretch>
        </p:blipFill>
        <p:spPr>
          <a:xfrm>
            <a:off x="583343" y="1925473"/>
            <a:ext cx="4030784" cy="1610473"/>
          </a:xfrm>
          <a:prstGeom prst="rect">
            <a:avLst/>
          </a:prstGeom>
        </p:spPr>
      </p:pic>
      <p:grpSp>
        <p:nvGrpSpPr>
          <p:cNvPr id="45" name="Group 44"/>
          <p:cNvGrpSpPr/>
          <p:nvPr/>
        </p:nvGrpSpPr>
        <p:grpSpPr>
          <a:xfrm>
            <a:off x="7676447" y="1998482"/>
            <a:ext cx="3899857" cy="1515561"/>
            <a:chOff x="616226" y="1456630"/>
            <a:chExt cx="5202444" cy="2018001"/>
          </a:xfrm>
        </p:grpSpPr>
        <p:sp>
          <p:nvSpPr>
            <p:cNvPr id="46"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sp>
          <p:nvSpPr>
            <p:cNvPr id="47" name="Freeform 95"/>
            <p:cNvSpPr>
              <a:spLocks/>
            </p:cNvSpPr>
            <p:nvPr/>
          </p:nvSpPr>
          <p:spPr bwMode="auto">
            <a:xfrm flipH="1">
              <a:off x="3075030" y="1971577"/>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sp>
          <p:nvSpPr>
            <p:cNvPr id="48" name="Freeform 95"/>
            <p:cNvSpPr>
              <a:spLocks/>
            </p:cNvSpPr>
            <p:nvPr/>
          </p:nvSpPr>
          <p:spPr bwMode="auto">
            <a:xfrm flipH="1">
              <a:off x="1281692" y="1456630"/>
              <a:ext cx="4536978" cy="19756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endParaRPr lang="en-US" kern="0" dirty="0">
                <a:solidFill>
                  <a:srgbClr val="505050"/>
                </a:solidFill>
              </a:endParaRPr>
            </a:p>
          </p:txBody>
        </p:sp>
        <p:sp>
          <p:nvSpPr>
            <p:cNvPr id="49" name="TextBox 48"/>
            <p:cNvSpPr txBox="1"/>
            <p:nvPr/>
          </p:nvSpPr>
          <p:spPr>
            <a:xfrm>
              <a:off x="1897678" y="2101576"/>
              <a:ext cx="2464980" cy="1373055"/>
            </a:xfrm>
            <a:prstGeom prst="rect">
              <a:avLst/>
            </a:prstGeom>
            <a:noFill/>
            <a:ln>
              <a:noFill/>
            </a:ln>
          </p:spPr>
          <p:txBody>
            <a:bodyPr wrap="none" lIns="179158" tIns="143326" rIns="179158" bIns="143326" rtlCol="0">
              <a:spAutoFit/>
            </a:bodyPr>
            <a:lstStyle/>
            <a:p>
              <a:pPr algn="ctr" defTabSz="912836">
                <a:lnSpc>
                  <a:spcPct val="90000"/>
                </a:lnSpc>
                <a:spcAft>
                  <a:spcPts val="588"/>
                </a:spcAft>
              </a:pPr>
              <a:r>
                <a:rPr lang="en-US" sz="2400" b="1" kern="0" dirty="0">
                  <a:solidFill>
                    <a:srgbClr val="FFFFFF"/>
                  </a:solidFill>
                  <a:latin typeface="Segoe UI" panose="020B0502040204020203" pitchFamily="34" charset="0"/>
                  <a:cs typeface="Segoe UI" panose="020B0502040204020203" pitchFamily="34" charset="0"/>
                </a:rPr>
                <a:t>Microsoft </a:t>
              </a:r>
            </a:p>
            <a:p>
              <a:pPr algn="ctr" defTabSz="912836">
                <a:lnSpc>
                  <a:spcPct val="90000"/>
                </a:lnSpc>
                <a:spcAft>
                  <a:spcPts val="588"/>
                </a:spcAft>
              </a:pPr>
              <a:r>
                <a:rPr lang="en-US" sz="2400" b="1" kern="0" dirty="0">
                  <a:solidFill>
                    <a:srgbClr val="FFFFFF"/>
                  </a:solidFill>
                  <a:latin typeface="Segoe UI" panose="020B0502040204020203" pitchFamily="34" charset="0"/>
                  <a:cs typeface="Segoe UI" panose="020B0502040204020203" pitchFamily="34" charset="0"/>
                </a:rPr>
                <a:t>Azure</a:t>
              </a:r>
            </a:p>
          </p:txBody>
        </p:sp>
      </p:grpSp>
      <p:pic>
        <p:nvPicPr>
          <p:cNvPr id="51" name="Picture 50"/>
          <p:cNvPicPr>
            <a:picLocks noChangeAspect="1"/>
          </p:cNvPicPr>
          <p:nvPr/>
        </p:nvPicPr>
        <p:blipFill>
          <a:blip r:embed="rId7">
            <a:duotone>
              <a:schemeClr val="accent6">
                <a:shade val="45000"/>
                <a:satMod val="135000"/>
              </a:schemeClr>
              <a:prstClr val="white"/>
            </a:duotone>
          </a:blip>
          <a:stretch>
            <a:fillRect/>
          </a:stretch>
        </p:blipFill>
        <p:spPr>
          <a:xfrm>
            <a:off x="10284232" y="2724316"/>
            <a:ext cx="951876" cy="678284"/>
          </a:xfrm>
          <a:prstGeom prst="rect">
            <a:avLst/>
          </a:prstGeom>
        </p:spPr>
      </p:pic>
      <p:sp>
        <p:nvSpPr>
          <p:cNvPr id="5" name="Slide Number Placeholder 4"/>
          <p:cNvSpPr>
            <a:spLocks noGrp="1"/>
          </p:cNvSpPr>
          <p:nvPr>
            <p:ph type="sldNum" sz="quarter" idx="12"/>
          </p:nvPr>
        </p:nvSpPr>
        <p:spPr/>
        <p:txBody>
          <a:bodyPr/>
          <a:lstStyle/>
          <a:p>
            <a:fld id="{AFFF257A-30C5-4AFB-911B-BE4CEEA1EA82}"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401666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0" grpId="0"/>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Deployment Models within Cloud</a:t>
            </a:r>
          </a:p>
        </p:txBody>
      </p:sp>
      <p:pic>
        <p:nvPicPr>
          <p:cNvPr id="27" name="Picture 26"/>
          <p:cNvPicPr>
            <a:picLocks noChangeAspect="1"/>
          </p:cNvPicPr>
          <p:nvPr/>
        </p:nvPicPr>
        <p:blipFill>
          <a:blip r:embed="rId3"/>
          <a:stretch>
            <a:fillRect/>
          </a:stretch>
        </p:blipFill>
        <p:spPr>
          <a:xfrm>
            <a:off x="6928369" y="4669025"/>
            <a:ext cx="865707" cy="658425"/>
          </a:xfrm>
          <a:prstGeom prst="rect">
            <a:avLst/>
          </a:prstGeom>
        </p:spPr>
      </p:pic>
      <p:pic>
        <p:nvPicPr>
          <p:cNvPr id="72" name="Picture 2" descr="C:\Users\chrisw\Desktop\Cloud Services 3.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7998970" y="1858450"/>
            <a:ext cx="3281184" cy="2229335"/>
          </a:xfrm>
          <a:prstGeom prst="rect">
            <a:avLst/>
          </a:prstGeom>
          <a:solidFill>
            <a:schemeClr val="accent3">
              <a:lumMod val="60000"/>
              <a:lumOff val="40000"/>
              <a:alpha val="1000"/>
            </a:schemeClr>
          </a:solidFill>
          <a:extLst/>
        </p:spPr>
      </p:pic>
      <p:pic>
        <p:nvPicPr>
          <p:cNvPr id="91" name="Picture 90"/>
          <p:cNvPicPr>
            <a:picLocks noChangeAspect="1"/>
          </p:cNvPicPr>
          <p:nvPr/>
        </p:nvPicPr>
        <p:blipFill>
          <a:blip r:embed="rId5"/>
          <a:stretch>
            <a:fillRect/>
          </a:stretch>
        </p:blipFill>
        <p:spPr>
          <a:xfrm>
            <a:off x="3480740" y="1411342"/>
            <a:ext cx="1334292" cy="1412439"/>
          </a:xfrm>
          <a:prstGeom prst="rect">
            <a:avLst/>
          </a:prstGeom>
        </p:spPr>
      </p:pic>
      <p:sp>
        <p:nvSpPr>
          <p:cNvPr id="48" name="TextBox 47"/>
          <p:cNvSpPr txBox="1"/>
          <p:nvPr/>
        </p:nvSpPr>
        <p:spPr>
          <a:xfrm>
            <a:off x="6727568" y="5533869"/>
            <a:ext cx="2123061" cy="738664"/>
          </a:xfrm>
          <a:prstGeom prst="rect">
            <a:avLst/>
          </a:prstGeom>
          <a:noFill/>
        </p:spPr>
        <p:txBody>
          <a:bodyPr wrap="square" rtlCol="0">
            <a:spAutoFit/>
          </a:bodyPr>
          <a:lstStyle/>
          <a:p>
            <a:pPr algn="ctr"/>
            <a:r>
              <a:rPr lang="en-US" sz="1400" dirty="0">
                <a:latin typeface="Segoe UI" panose="020B0502040204020203" pitchFamily="34" charset="0"/>
                <a:cs typeface="Segoe UI" panose="020B0502040204020203" pitchFamily="34" charset="0"/>
              </a:rPr>
              <a:t>System Center Data Protection Manager or </a:t>
            </a:r>
          </a:p>
          <a:p>
            <a:pPr algn="ctr"/>
            <a:r>
              <a:rPr lang="en-US" sz="1400" dirty="0">
                <a:latin typeface="Segoe UI" panose="020B0502040204020203" pitchFamily="34" charset="0"/>
                <a:cs typeface="Segoe UI" panose="020B0502040204020203" pitchFamily="34" charset="0"/>
              </a:rPr>
              <a:t>Azure Backup Server</a:t>
            </a:r>
          </a:p>
        </p:txBody>
      </p:sp>
      <p:cxnSp>
        <p:nvCxnSpPr>
          <p:cNvPr id="7" name="Straight Arrow Connector 6"/>
          <p:cNvCxnSpPr/>
          <p:nvPr/>
        </p:nvCxnSpPr>
        <p:spPr>
          <a:xfrm>
            <a:off x="7461302" y="2637980"/>
            <a:ext cx="1869627" cy="24298"/>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0" idx="3"/>
          </p:cNvCxnSpPr>
          <p:nvPr/>
        </p:nvCxnSpPr>
        <p:spPr>
          <a:xfrm flipV="1">
            <a:off x="9074396" y="4027432"/>
            <a:ext cx="771952" cy="854240"/>
          </a:xfrm>
          <a:prstGeom prst="bentConnector2">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6"/>
          <a:stretch>
            <a:fillRect/>
          </a:stretch>
        </p:blipFill>
        <p:spPr>
          <a:xfrm>
            <a:off x="3372332" y="4454552"/>
            <a:ext cx="1809750" cy="1028700"/>
          </a:xfrm>
          <a:prstGeom prst="rect">
            <a:avLst/>
          </a:prstGeom>
        </p:spPr>
      </p:pic>
      <p:cxnSp>
        <p:nvCxnSpPr>
          <p:cNvPr id="40" name="Straight Arrow Connector 39"/>
          <p:cNvCxnSpPr/>
          <p:nvPr/>
        </p:nvCxnSpPr>
        <p:spPr>
          <a:xfrm>
            <a:off x="7468765" y="4899181"/>
            <a:ext cx="9958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7470376" y="3619245"/>
            <a:ext cx="692856" cy="272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291664" y="3828193"/>
            <a:ext cx="1366614" cy="430887"/>
          </a:xfrm>
          <a:prstGeom prst="rect">
            <a:avLst/>
          </a:prstGeom>
          <a:noFill/>
        </p:spPr>
        <p:txBody>
          <a:bodyPr wrap="square" rtlCol="0">
            <a:spAutoFit/>
          </a:bodyPr>
          <a:lstStyle/>
          <a:p>
            <a:pPr algn="ctr"/>
            <a:r>
              <a:rPr lang="en-US" sz="1100" dirty="0">
                <a:solidFill>
                  <a:schemeClr val="bg1"/>
                </a:solidFill>
              </a:rPr>
              <a:t>Azure Backup Agent</a:t>
            </a:r>
          </a:p>
        </p:txBody>
      </p:sp>
      <p:sp>
        <p:nvSpPr>
          <p:cNvPr id="82" name="TextBox 81"/>
          <p:cNvSpPr txBox="1"/>
          <p:nvPr/>
        </p:nvSpPr>
        <p:spPr>
          <a:xfrm>
            <a:off x="7168820" y="2367407"/>
            <a:ext cx="1366614" cy="261610"/>
          </a:xfrm>
          <a:prstGeom prst="rect">
            <a:avLst/>
          </a:prstGeom>
          <a:noFill/>
        </p:spPr>
        <p:txBody>
          <a:bodyPr wrap="square" rtlCol="0">
            <a:spAutoFit/>
          </a:bodyPr>
          <a:lstStyle/>
          <a:p>
            <a:pPr algn="ctr"/>
            <a:r>
              <a:rPr lang="en-US" sz="1100" dirty="0">
                <a:solidFill>
                  <a:schemeClr val="bg1"/>
                </a:solidFill>
              </a:rPr>
              <a:t>VM Extension</a:t>
            </a:r>
          </a:p>
        </p:txBody>
      </p:sp>
      <p:pic>
        <p:nvPicPr>
          <p:cNvPr id="20" name="Picture 19"/>
          <p:cNvPicPr>
            <a:picLocks noChangeAspect="1"/>
          </p:cNvPicPr>
          <p:nvPr/>
        </p:nvPicPr>
        <p:blipFill>
          <a:blip r:embed="rId6"/>
          <a:stretch>
            <a:fillRect/>
          </a:stretch>
        </p:blipFill>
        <p:spPr>
          <a:xfrm>
            <a:off x="3372332" y="3104895"/>
            <a:ext cx="1809750" cy="1028700"/>
          </a:xfrm>
          <a:prstGeom prst="rect">
            <a:avLst/>
          </a:prstGeom>
        </p:spPr>
      </p:pic>
      <p:sp>
        <p:nvSpPr>
          <p:cNvPr id="21" name="TextBox 20"/>
          <p:cNvSpPr txBox="1"/>
          <p:nvPr/>
        </p:nvSpPr>
        <p:spPr>
          <a:xfrm>
            <a:off x="8777065" y="3116898"/>
            <a:ext cx="1814098" cy="646331"/>
          </a:xfrm>
          <a:prstGeom prst="rect">
            <a:avLst/>
          </a:prstGeom>
          <a:noFill/>
        </p:spPr>
        <p:txBody>
          <a:bodyPr wrap="square" rtlCol="0">
            <a:spAutoFit/>
          </a:bodyPr>
          <a:lstStyle/>
          <a:p>
            <a:pPr algn="ctr"/>
            <a:r>
              <a:rPr lang="en-US" dirty="0">
                <a:solidFill>
                  <a:schemeClr val="bg1"/>
                </a:solidFill>
              </a:rPr>
              <a:t>Azure Backup Service</a:t>
            </a:r>
          </a:p>
        </p:txBody>
      </p:sp>
      <p:grpSp>
        <p:nvGrpSpPr>
          <p:cNvPr id="22" name="Group 21"/>
          <p:cNvGrpSpPr/>
          <p:nvPr/>
        </p:nvGrpSpPr>
        <p:grpSpPr>
          <a:xfrm>
            <a:off x="8032745" y="2574763"/>
            <a:ext cx="3270703" cy="1303363"/>
            <a:chOff x="616226" y="1456630"/>
            <a:chExt cx="5202444" cy="2117503"/>
          </a:xfrm>
        </p:grpSpPr>
        <p:sp>
          <p:nvSpPr>
            <p:cNvPr id="23"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sp>
          <p:nvSpPr>
            <p:cNvPr id="24" name="Freeform 95"/>
            <p:cNvSpPr>
              <a:spLocks/>
            </p:cNvSpPr>
            <p:nvPr/>
          </p:nvSpPr>
          <p:spPr bwMode="auto">
            <a:xfrm flipH="1">
              <a:off x="3075030" y="1971577"/>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sp>
          <p:nvSpPr>
            <p:cNvPr id="25" name="Freeform 95"/>
            <p:cNvSpPr>
              <a:spLocks/>
            </p:cNvSpPr>
            <p:nvPr/>
          </p:nvSpPr>
          <p:spPr bwMode="auto">
            <a:xfrm flipH="1">
              <a:off x="1281692" y="1456630"/>
              <a:ext cx="4536978" cy="19756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endParaRPr lang="en-US" kern="0" dirty="0">
                <a:solidFill>
                  <a:srgbClr val="505050"/>
                </a:solidFill>
              </a:endParaRPr>
            </a:p>
          </p:txBody>
        </p:sp>
        <p:sp>
          <p:nvSpPr>
            <p:cNvPr id="26" name="TextBox 25"/>
            <p:cNvSpPr txBox="1"/>
            <p:nvPr/>
          </p:nvSpPr>
          <p:spPr>
            <a:xfrm>
              <a:off x="2003591" y="1898810"/>
              <a:ext cx="2939145" cy="1675323"/>
            </a:xfrm>
            <a:prstGeom prst="rect">
              <a:avLst/>
            </a:prstGeom>
            <a:noFill/>
            <a:ln>
              <a:noFill/>
            </a:ln>
          </p:spPr>
          <p:txBody>
            <a:bodyPr wrap="none" lIns="179158" tIns="143326" rIns="179158" bIns="143326" rtlCol="0">
              <a:spAutoFit/>
            </a:bodyPr>
            <a:lstStyle/>
            <a:p>
              <a:pPr algn="ctr" defTabSz="912836">
                <a:lnSpc>
                  <a:spcPct val="90000"/>
                </a:lnSpc>
                <a:spcAft>
                  <a:spcPts val="588"/>
                </a:spcAft>
              </a:pPr>
              <a:r>
                <a:rPr lang="en-US" sz="2400" b="1" kern="0" dirty="0">
                  <a:solidFill>
                    <a:srgbClr val="FFFFFF"/>
                  </a:solidFill>
                  <a:latin typeface="Segoe UI" panose="020B0502040204020203" pitchFamily="34" charset="0"/>
                  <a:cs typeface="Segoe UI" panose="020B0502040204020203" pitchFamily="34" charset="0"/>
                </a:rPr>
                <a:t>Microsoft </a:t>
              </a:r>
            </a:p>
            <a:p>
              <a:pPr algn="ctr" defTabSz="912836">
                <a:lnSpc>
                  <a:spcPct val="90000"/>
                </a:lnSpc>
                <a:spcAft>
                  <a:spcPts val="588"/>
                </a:spcAft>
              </a:pPr>
              <a:r>
                <a:rPr lang="en-US" sz="2400" b="1" kern="0" dirty="0">
                  <a:solidFill>
                    <a:srgbClr val="FFFFFF"/>
                  </a:solidFill>
                  <a:latin typeface="Segoe UI" panose="020B0502040204020203" pitchFamily="34" charset="0"/>
                  <a:cs typeface="Segoe UI" panose="020B0502040204020203" pitchFamily="34" charset="0"/>
                </a:rPr>
                <a:t>Azure</a:t>
              </a:r>
            </a:p>
          </p:txBody>
        </p:sp>
      </p:grpSp>
      <p:cxnSp>
        <p:nvCxnSpPr>
          <p:cNvPr id="8" name="Elbow Connector 7"/>
          <p:cNvCxnSpPr/>
          <p:nvPr/>
        </p:nvCxnSpPr>
        <p:spPr>
          <a:xfrm>
            <a:off x="5087888" y="1988840"/>
            <a:ext cx="2911082" cy="834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447928" y="4881672"/>
            <a:ext cx="1440160" cy="17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03912" y="3619245"/>
            <a:ext cx="25482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5400000" flipH="1" flipV="1">
            <a:off x="7562246" y="4298195"/>
            <a:ext cx="855545" cy="3464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7">
            <a:duotone>
              <a:schemeClr val="accent6">
                <a:shade val="45000"/>
                <a:satMod val="135000"/>
              </a:schemeClr>
              <a:prstClr val="white"/>
            </a:duotone>
          </a:blip>
          <a:stretch>
            <a:fillRect/>
          </a:stretch>
        </p:blipFill>
        <p:spPr>
          <a:xfrm>
            <a:off x="10591162" y="3192699"/>
            <a:ext cx="644945" cy="459572"/>
          </a:xfrm>
          <a:prstGeom prst="rect">
            <a:avLst/>
          </a:prstGeom>
        </p:spPr>
      </p:pic>
      <p:sp>
        <p:nvSpPr>
          <p:cNvPr id="42" name="Text Placeholder 41"/>
          <p:cNvSpPr txBox="1">
            <a:spLocks noGrp="1"/>
          </p:cNvSpPr>
          <p:nvPr>
            <p:ph type="body" sz="quarter" idx="13"/>
          </p:nvPr>
        </p:nvSpPr>
        <p:spPr>
          <a:prstGeom prst="rect">
            <a:avLst/>
          </a:prstGeom>
          <a:noFill/>
        </p:spPr>
        <p:txBody>
          <a:bodyPr wrap="square" rtlCol="0">
            <a:spAutoFit/>
          </a:bodyPr>
          <a:lstStyle/>
          <a:p>
            <a:pPr algn="ctr"/>
            <a:r>
              <a:rPr lang="en-US" sz="1100" dirty="0">
                <a:solidFill>
                  <a:schemeClr val="bg1"/>
                </a:solidFill>
              </a:rPr>
              <a:t>VM Extension</a:t>
            </a:r>
          </a:p>
        </p:txBody>
      </p:sp>
      <p:sp>
        <p:nvSpPr>
          <p:cNvPr id="43" name="TextBox 42"/>
          <p:cNvSpPr txBox="1"/>
          <p:nvPr/>
        </p:nvSpPr>
        <p:spPr>
          <a:xfrm>
            <a:off x="6661409" y="2534477"/>
            <a:ext cx="1366614" cy="307777"/>
          </a:xfrm>
          <a:prstGeom prst="rect">
            <a:avLst/>
          </a:prstGeom>
          <a:noFill/>
        </p:spPr>
        <p:txBody>
          <a:bodyPr wrap="square" rtlCol="0">
            <a:spAutoFit/>
          </a:bodyPr>
          <a:lstStyle/>
          <a:p>
            <a:pPr algn="ctr"/>
            <a:r>
              <a:rPr lang="en-US" sz="1400" dirty="0">
                <a:latin typeface="Segoe UI" panose="020B0502040204020203" pitchFamily="34" charset="0"/>
                <a:cs typeface="Segoe UI" panose="020B0502040204020203" pitchFamily="34" charset="0"/>
              </a:rPr>
              <a:t>VM Extension</a:t>
            </a:r>
          </a:p>
        </p:txBody>
      </p:sp>
      <p:sp>
        <p:nvSpPr>
          <p:cNvPr id="44" name="TextBox 43"/>
          <p:cNvSpPr txBox="1"/>
          <p:nvPr/>
        </p:nvSpPr>
        <p:spPr>
          <a:xfrm>
            <a:off x="5628193" y="3248641"/>
            <a:ext cx="1366614" cy="261610"/>
          </a:xfrm>
          <a:prstGeom prst="rect">
            <a:avLst/>
          </a:prstGeom>
          <a:noFill/>
        </p:spPr>
        <p:txBody>
          <a:bodyPr wrap="square" rtlCol="0">
            <a:spAutoFit/>
          </a:bodyPr>
          <a:lstStyle/>
          <a:p>
            <a:pPr algn="ctr"/>
            <a:r>
              <a:rPr lang="en-US" sz="1100" dirty="0"/>
              <a:t>Azure Backup Agent</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42560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0" grpId="0"/>
      <p:bldP spid="82" grpId="0"/>
      <p:bldP spid="21" grpId="0"/>
      <p:bldP spid="42" grpId="0"/>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of Azure IaaS VMs</a:t>
            </a:r>
          </a:p>
        </p:txBody>
      </p:sp>
      <p:sp>
        <p:nvSpPr>
          <p:cNvPr id="28" name="TextBox 27"/>
          <p:cNvSpPr txBox="1"/>
          <p:nvPr/>
        </p:nvSpPr>
        <p:spPr>
          <a:xfrm>
            <a:off x="1956599" y="3733770"/>
            <a:ext cx="7027620" cy="2243651"/>
          </a:xfrm>
          <a:prstGeom prst="rect">
            <a:avLst/>
          </a:prstGeom>
          <a:noFill/>
        </p:spPr>
        <p:txBody>
          <a:bodyPr wrap="square" lIns="182854" tIns="146284" rIns="182854" bIns="146284" rtlCol="0">
            <a:spAutoFit/>
          </a:bodyPr>
          <a:lstStyle/>
          <a:p>
            <a:pPr>
              <a:lnSpc>
                <a:spcPct val="90000"/>
              </a:lnSpc>
              <a:spcAft>
                <a:spcPts val="600"/>
              </a:spcAft>
            </a:pPr>
            <a:r>
              <a:rPr lang="en-US" sz="2800" b="1" dirty="0">
                <a:gradFill>
                  <a:gsLst>
                    <a:gs pos="2917">
                      <a:srgbClr val="FFFFFF"/>
                    </a:gs>
                    <a:gs pos="30000">
                      <a:srgbClr val="FFFFFF"/>
                    </a:gs>
                  </a:gsLst>
                  <a:lin ang="5400000" scaled="0"/>
                </a:gradFill>
              </a:rPr>
              <a:t>Value proposition:</a:t>
            </a:r>
          </a:p>
          <a:p>
            <a:pPr>
              <a:lnSpc>
                <a:spcPct val="90000"/>
              </a:lnSpc>
              <a:spcAft>
                <a:spcPts val="600"/>
              </a:spcAft>
            </a:pPr>
            <a:r>
              <a:rPr lang="en-US" sz="2400" dirty="0">
                <a:gradFill>
                  <a:gsLst>
                    <a:gs pos="2917">
                      <a:srgbClr val="FFFFFF"/>
                    </a:gs>
                    <a:gs pos="30000">
                      <a:srgbClr val="FFFFFF"/>
                    </a:gs>
                  </a:gsLst>
                  <a:lin ang="5400000" scaled="0"/>
                </a:gradFill>
              </a:rPr>
              <a:t>Application consistent backup for MS workloads File System Consistent for Linux workloads</a:t>
            </a:r>
          </a:p>
          <a:p>
            <a:pPr>
              <a:lnSpc>
                <a:spcPct val="90000"/>
              </a:lnSpc>
              <a:spcAft>
                <a:spcPts val="600"/>
              </a:spcAft>
            </a:pPr>
            <a:r>
              <a:rPr lang="en-US" sz="2400" dirty="0">
                <a:gradFill>
                  <a:gsLst>
                    <a:gs pos="2917">
                      <a:srgbClr val="FFFFFF"/>
                    </a:gs>
                    <a:gs pos="30000">
                      <a:srgbClr val="FFFFFF"/>
                    </a:gs>
                  </a:gsLst>
                  <a:lin ang="5400000" scaled="0"/>
                </a:gradFill>
              </a:rPr>
              <a:t>Fabric level protection</a:t>
            </a:r>
          </a:p>
          <a:p>
            <a:pPr>
              <a:lnSpc>
                <a:spcPct val="90000"/>
              </a:lnSpc>
              <a:spcAft>
                <a:spcPts val="600"/>
              </a:spcAft>
            </a:pPr>
            <a:r>
              <a:rPr lang="en-US" sz="2400" dirty="0">
                <a:gradFill>
                  <a:gsLst>
                    <a:gs pos="2917">
                      <a:srgbClr val="FFFFFF"/>
                    </a:gs>
                    <a:gs pos="30000">
                      <a:srgbClr val="FFFFFF"/>
                    </a:gs>
                  </a:gsLst>
                  <a:lin ang="5400000" scaled="0"/>
                </a:gradFill>
              </a:rPr>
              <a:t>No additional customer resources required</a:t>
            </a:r>
          </a:p>
        </p:txBody>
      </p:sp>
      <p:sp>
        <p:nvSpPr>
          <p:cNvPr id="29" name="Freeform 95"/>
          <p:cNvSpPr>
            <a:spLocks/>
          </p:cNvSpPr>
          <p:nvPr/>
        </p:nvSpPr>
        <p:spPr bwMode="auto">
          <a:xfrm flipH="1">
            <a:off x="7085333" y="1951558"/>
            <a:ext cx="2446962" cy="143147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grpSp>
        <p:nvGrpSpPr>
          <p:cNvPr id="30" name="Group 29"/>
          <p:cNvGrpSpPr/>
          <p:nvPr/>
        </p:nvGrpSpPr>
        <p:grpSpPr>
          <a:xfrm>
            <a:off x="1956599" y="1439675"/>
            <a:ext cx="5954946" cy="2037094"/>
            <a:chOff x="616226" y="1456630"/>
            <a:chExt cx="5202444" cy="1975661"/>
          </a:xfrm>
        </p:grpSpPr>
        <p:sp>
          <p:nvSpPr>
            <p:cNvPr id="31"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sp>
          <p:nvSpPr>
            <p:cNvPr id="32" name="Freeform 95"/>
            <p:cNvSpPr>
              <a:spLocks/>
            </p:cNvSpPr>
            <p:nvPr/>
          </p:nvSpPr>
          <p:spPr bwMode="auto">
            <a:xfrm flipH="1">
              <a:off x="3075030" y="1971577"/>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p:spPr>
          <p:txBody>
            <a:bodyPr vert="horz" wrap="square" lIns="91388" tIns="45694" rIns="91388" bIns="45694" numCol="1" anchor="t" anchorCtr="0" compatLnSpc="1">
              <a:prstTxWarp prst="textNoShape">
                <a:avLst/>
              </a:prstTxWarp>
            </a:bodyPr>
            <a:lstStyle/>
            <a:p>
              <a:pPr defTabSz="913698"/>
              <a:endParaRPr lang="en-US" dirty="0">
                <a:solidFill>
                  <a:srgbClr val="000000"/>
                </a:solidFill>
              </a:endParaRPr>
            </a:p>
          </p:txBody>
        </p:sp>
        <p:sp>
          <p:nvSpPr>
            <p:cNvPr id="42" name="Freeform 95"/>
            <p:cNvSpPr>
              <a:spLocks/>
            </p:cNvSpPr>
            <p:nvPr/>
          </p:nvSpPr>
          <p:spPr bwMode="auto">
            <a:xfrm flipH="1">
              <a:off x="1281692" y="1456630"/>
              <a:ext cx="4536978" cy="19756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endParaRPr lang="en-US" kern="0" dirty="0">
                <a:solidFill>
                  <a:srgbClr val="505050"/>
                </a:solidFill>
              </a:endParaRPr>
            </a:p>
          </p:txBody>
        </p:sp>
        <p:sp>
          <p:nvSpPr>
            <p:cNvPr id="43" name="TextBox 42"/>
            <p:cNvSpPr txBox="1"/>
            <p:nvPr/>
          </p:nvSpPr>
          <p:spPr>
            <a:xfrm>
              <a:off x="2441589" y="1532791"/>
              <a:ext cx="1665924" cy="495483"/>
            </a:xfrm>
            <a:prstGeom prst="rect">
              <a:avLst/>
            </a:prstGeom>
            <a:noFill/>
            <a:ln>
              <a:noFill/>
            </a:ln>
          </p:spPr>
          <p:txBody>
            <a:bodyPr wrap="none" lIns="179158" tIns="143326" rIns="179158" bIns="143326" rtlCol="0">
              <a:spAutoFit/>
            </a:bodyPr>
            <a:lstStyle/>
            <a:p>
              <a:pPr algn="ctr" defTabSz="912836">
                <a:lnSpc>
                  <a:spcPct val="90000"/>
                </a:lnSpc>
                <a:spcAft>
                  <a:spcPts val="588"/>
                </a:spcAft>
              </a:pPr>
              <a:r>
                <a:rPr lang="en-US" sz="1600" b="1" kern="0" dirty="0">
                  <a:solidFill>
                    <a:srgbClr val="FFFFFF"/>
                  </a:solidFill>
                  <a:latin typeface="Segoe UI" panose="020B0502040204020203" pitchFamily="34" charset="0"/>
                  <a:cs typeface="Segoe UI" panose="020B0502040204020203" pitchFamily="34" charset="0"/>
                </a:rPr>
                <a:t>Microsoft Azure</a:t>
              </a:r>
            </a:p>
          </p:txBody>
        </p:sp>
      </p:grpSp>
      <p:sp>
        <p:nvSpPr>
          <p:cNvPr id="44" name="TextBox 43"/>
          <p:cNvSpPr txBox="1"/>
          <p:nvPr/>
        </p:nvSpPr>
        <p:spPr>
          <a:xfrm>
            <a:off x="4675343" y="2148405"/>
            <a:ext cx="3421316" cy="338378"/>
          </a:xfrm>
          <a:prstGeom prst="rect">
            <a:avLst/>
          </a:prstGeom>
          <a:noFill/>
        </p:spPr>
        <p:txBody>
          <a:bodyPr wrap="square" rtlCol="0">
            <a:spAutoFit/>
          </a:bodyPr>
          <a:lstStyle/>
          <a:p>
            <a:pPr algn="ctr">
              <a:defRPr/>
            </a:pPr>
            <a:r>
              <a:rPr lang="en-US" sz="16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Cloud Data Backup </a:t>
            </a:r>
          </a:p>
        </p:txBody>
      </p:sp>
      <p:sp>
        <p:nvSpPr>
          <p:cNvPr id="45" name="Freeform 95"/>
          <p:cNvSpPr>
            <a:spLocks/>
          </p:cNvSpPr>
          <p:nvPr/>
        </p:nvSpPr>
        <p:spPr bwMode="auto">
          <a:xfrm flipH="1">
            <a:off x="3423924" y="2198321"/>
            <a:ext cx="1933956" cy="111634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50000"/>
              <a:lumOff val="50000"/>
            </a:schemeClr>
          </a:solidFill>
          <a:ln>
            <a:noFill/>
          </a:ln>
          <a:extLst/>
        </p:spPr>
        <p:txBody>
          <a:bodyPr vert="horz" wrap="square" lIns="91388" tIns="45694" rIns="91388" bIns="45694" numCol="1" anchor="t" anchorCtr="0" compatLnSpc="1">
            <a:prstTxWarp prst="textNoShape">
              <a:avLst/>
            </a:prstTxWarp>
          </a:bodyPr>
          <a:lstStyle/>
          <a:p>
            <a:pPr algn="ctr" defTabSz="913698"/>
            <a:endParaRPr lang="en-US" sz="1176" dirty="0">
              <a:solidFill>
                <a:srgbClr val="FFFFFF"/>
              </a:solidFill>
            </a:endParaRPr>
          </a:p>
          <a:p>
            <a:pPr algn="ctr" defTabSz="913698"/>
            <a:r>
              <a:rPr lang="en-US" sz="1176" dirty="0">
                <a:solidFill>
                  <a:srgbClr val="FFFFFF"/>
                </a:solidFill>
              </a:rPr>
              <a:t>Virtual machines</a:t>
            </a:r>
          </a:p>
        </p:txBody>
      </p:sp>
      <p:cxnSp>
        <p:nvCxnSpPr>
          <p:cNvPr id="46" name="Straight Arrow Connector 45"/>
          <p:cNvCxnSpPr/>
          <p:nvPr/>
        </p:nvCxnSpPr>
        <p:spPr>
          <a:xfrm flipH="1" flipV="1">
            <a:off x="4886840" y="3027421"/>
            <a:ext cx="1499161" cy="9499"/>
          </a:xfrm>
          <a:prstGeom prst="straightConnector1">
            <a:avLst/>
          </a:prstGeom>
          <a:ln w="57150">
            <a:solidFill>
              <a:schemeClr val="accent6"/>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Freeform 8"/>
          <p:cNvSpPr>
            <a:spLocks/>
          </p:cNvSpPr>
          <p:nvPr/>
        </p:nvSpPr>
        <p:spPr bwMode="auto">
          <a:xfrm>
            <a:off x="3940230" y="2706243"/>
            <a:ext cx="899928" cy="13848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89604" tIns="44802" rIns="89604" bIns="44802" numCol="1" anchor="t" anchorCtr="0" compatLnSpc="1">
            <a:prstTxWarp prst="textNoShape">
              <a:avLst/>
            </a:prstTxWarp>
          </a:bodyPr>
          <a:lstStyle/>
          <a:p>
            <a:pPr defTabSz="895871"/>
            <a:endParaRPr lang="en-US" sz="1568" dirty="0">
              <a:solidFill>
                <a:srgbClr val="000000"/>
              </a:solidFill>
            </a:endParaRPr>
          </a:p>
        </p:txBody>
      </p:sp>
      <p:sp>
        <p:nvSpPr>
          <p:cNvPr id="48" name="Freeform 8"/>
          <p:cNvSpPr>
            <a:spLocks/>
          </p:cNvSpPr>
          <p:nvPr/>
        </p:nvSpPr>
        <p:spPr bwMode="auto">
          <a:xfrm>
            <a:off x="3943641" y="2901333"/>
            <a:ext cx="899928" cy="13848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89604" tIns="44802" rIns="89604" bIns="44802" numCol="1" anchor="t" anchorCtr="0" compatLnSpc="1">
            <a:prstTxWarp prst="textNoShape">
              <a:avLst/>
            </a:prstTxWarp>
          </a:bodyPr>
          <a:lstStyle/>
          <a:p>
            <a:pPr defTabSz="895871"/>
            <a:endParaRPr lang="en-US" sz="1568" dirty="0">
              <a:solidFill>
                <a:srgbClr val="000000"/>
              </a:solidFill>
            </a:endParaRPr>
          </a:p>
        </p:txBody>
      </p:sp>
      <p:sp>
        <p:nvSpPr>
          <p:cNvPr id="49" name="Oval 16"/>
          <p:cNvSpPr>
            <a:spLocks noChangeArrowheads="1"/>
          </p:cNvSpPr>
          <p:nvPr/>
        </p:nvSpPr>
        <p:spPr bwMode="auto">
          <a:xfrm>
            <a:off x="4518802" y="2716175"/>
            <a:ext cx="60802" cy="61915"/>
          </a:xfrm>
          <a:prstGeom prst="ellipse">
            <a:avLst/>
          </a:prstGeom>
          <a:solidFill>
            <a:schemeClr val="tx2"/>
          </a:solidFill>
          <a:ln>
            <a:noFill/>
          </a:ln>
        </p:spPr>
        <p:txBody>
          <a:bodyPr vert="horz" wrap="square" lIns="89604" tIns="44802" rIns="89604" bIns="44802" numCol="1" anchor="t" anchorCtr="0" compatLnSpc="1">
            <a:prstTxWarp prst="textNoShape">
              <a:avLst/>
            </a:prstTxWarp>
          </a:bodyPr>
          <a:lstStyle/>
          <a:p>
            <a:pPr defTabSz="895871"/>
            <a:endParaRPr lang="en-US" sz="1568" dirty="0">
              <a:solidFill>
                <a:srgbClr val="000000"/>
              </a:solidFill>
            </a:endParaRPr>
          </a:p>
        </p:txBody>
      </p:sp>
      <p:sp>
        <p:nvSpPr>
          <p:cNvPr id="50" name="Oval 16"/>
          <p:cNvSpPr>
            <a:spLocks noChangeArrowheads="1"/>
          </p:cNvSpPr>
          <p:nvPr/>
        </p:nvSpPr>
        <p:spPr bwMode="auto">
          <a:xfrm>
            <a:off x="4511683" y="2894487"/>
            <a:ext cx="60802" cy="61915"/>
          </a:xfrm>
          <a:prstGeom prst="ellipse">
            <a:avLst/>
          </a:prstGeom>
          <a:solidFill>
            <a:schemeClr val="tx2"/>
          </a:solidFill>
          <a:ln>
            <a:noFill/>
          </a:ln>
        </p:spPr>
        <p:txBody>
          <a:bodyPr vert="horz" wrap="square" lIns="89604" tIns="44802" rIns="89604" bIns="44802" numCol="1" anchor="t" anchorCtr="0" compatLnSpc="1">
            <a:prstTxWarp prst="textNoShape">
              <a:avLst/>
            </a:prstTxWarp>
          </a:bodyPr>
          <a:lstStyle/>
          <a:p>
            <a:pPr defTabSz="895871"/>
            <a:endParaRPr lang="en-US" sz="1568" dirty="0">
              <a:solidFill>
                <a:srgbClr val="000000"/>
              </a:solidFill>
            </a:endParaRPr>
          </a:p>
        </p:txBody>
      </p:sp>
      <p:sp>
        <p:nvSpPr>
          <p:cNvPr id="51" name="Freeform 8"/>
          <p:cNvSpPr>
            <a:spLocks/>
          </p:cNvSpPr>
          <p:nvPr/>
        </p:nvSpPr>
        <p:spPr bwMode="auto">
          <a:xfrm>
            <a:off x="3945815" y="3083395"/>
            <a:ext cx="899928" cy="13848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89604" tIns="44802" rIns="89604" bIns="44802" numCol="1" anchor="t" anchorCtr="0" compatLnSpc="1">
            <a:prstTxWarp prst="textNoShape">
              <a:avLst/>
            </a:prstTxWarp>
          </a:bodyPr>
          <a:lstStyle/>
          <a:p>
            <a:pPr defTabSz="895871"/>
            <a:endParaRPr lang="en-US" sz="1568" dirty="0">
              <a:solidFill>
                <a:srgbClr val="000000"/>
              </a:solidFill>
            </a:endParaRPr>
          </a:p>
        </p:txBody>
      </p:sp>
      <p:sp>
        <p:nvSpPr>
          <p:cNvPr id="52" name="Oval 16"/>
          <p:cNvSpPr>
            <a:spLocks noChangeArrowheads="1"/>
          </p:cNvSpPr>
          <p:nvPr/>
        </p:nvSpPr>
        <p:spPr bwMode="auto">
          <a:xfrm>
            <a:off x="4526475" y="3071647"/>
            <a:ext cx="60802" cy="61915"/>
          </a:xfrm>
          <a:prstGeom prst="ellipse">
            <a:avLst/>
          </a:prstGeom>
          <a:solidFill>
            <a:schemeClr val="tx2"/>
          </a:solidFill>
          <a:ln>
            <a:noFill/>
          </a:ln>
        </p:spPr>
        <p:txBody>
          <a:bodyPr vert="horz" wrap="square" lIns="89604" tIns="44802" rIns="89604" bIns="44802" numCol="1" anchor="t" anchorCtr="0" compatLnSpc="1">
            <a:prstTxWarp prst="textNoShape">
              <a:avLst/>
            </a:prstTxWarp>
          </a:bodyPr>
          <a:lstStyle/>
          <a:p>
            <a:pPr defTabSz="895871"/>
            <a:endParaRPr lang="en-US" sz="1568" dirty="0">
              <a:solidFill>
                <a:srgbClr val="000000"/>
              </a:solidFill>
            </a:endParaRPr>
          </a:p>
        </p:txBody>
      </p:sp>
      <p:pic>
        <p:nvPicPr>
          <p:cNvPr id="53" name="Picture 52"/>
          <p:cNvPicPr>
            <a:picLocks noChangeAspect="1"/>
          </p:cNvPicPr>
          <p:nvPr/>
        </p:nvPicPr>
        <p:blipFill>
          <a:blip r:embed="rId3">
            <a:duotone>
              <a:schemeClr val="accent6">
                <a:shade val="45000"/>
                <a:satMod val="135000"/>
              </a:schemeClr>
              <a:prstClr val="white"/>
            </a:duotone>
          </a:blip>
          <a:stretch>
            <a:fillRect/>
          </a:stretch>
        </p:blipFill>
        <p:spPr>
          <a:xfrm>
            <a:off x="6386001" y="2608320"/>
            <a:ext cx="951876" cy="678284"/>
          </a:xfrm>
          <a:prstGeom prst="rect">
            <a:avLst/>
          </a:prstGeom>
        </p:spPr>
      </p:pic>
      <p:sp>
        <p:nvSpPr>
          <p:cNvPr id="54" name="TextBox 53"/>
          <p:cNvSpPr txBox="1"/>
          <p:nvPr/>
        </p:nvSpPr>
        <p:spPr>
          <a:xfrm>
            <a:off x="2108999" y="3886170"/>
            <a:ext cx="7027620" cy="1203366"/>
          </a:xfrm>
          <a:prstGeom prst="rect">
            <a:avLst/>
          </a:prstGeom>
          <a:noFill/>
        </p:spPr>
        <p:txBody>
          <a:bodyPr wrap="square" lIns="182854" tIns="146284" rIns="182854" bIns="146284" rtlCol="0">
            <a:spAutoFit/>
          </a:bodyPr>
          <a:lstStyle/>
          <a:p>
            <a:pPr marL="342900" indent="-342900">
              <a:lnSpc>
                <a:spcPct val="90000"/>
              </a:lnSpc>
              <a:spcAft>
                <a:spcPts val="600"/>
              </a:spcAft>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Application consistent backup for MS workloads File System Consistent for Linux workloads</a:t>
            </a:r>
          </a:p>
          <a:p>
            <a:pPr marL="342900" indent="-342900">
              <a:lnSpc>
                <a:spcPct val="90000"/>
              </a:lnSpc>
              <a:spcAft>
                <a:spcPts val="600"/>
              </a:spcAft>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Fabric level protection</a:t>
            </a:r>
          </a:p>
        </p:txBody>
      </p:sp>
      <p:sp>
        <p:nvSpPr>
          <p:cNvPr id="6" name="Slide Number Placeholder 5"/>
          <p:cNvSpPr>
            <a:spLocks noGrp="1"/>
          </p:cNvSpPr>
          <p:nvPr>
            <p:ph type="sldNum" sz="quarter" idx="12"/>
          </p:nvPr>
        </p:nvSpPr>
        <p:spPr/>
        <p:txBody>
          <a:bodyPr/>
          <a:lstStyle/>
          <a:p>
            <a:fld id="{AFFF257A-30C5-4AFB-911B-BE4CEEA1EA82}"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425326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IaaS VM Backup – How It Works</a:t>
            </a:r>
          </a:p>
        </p:txBody>
      </p:sp>
      <p:sp>
        <p:nvSpPr>
          <p:cNvPr id="47" name="Can 46"/>
          <p:cNvSpPr/>
          <p:nvPr/>
        </p:nvSpPr>
        <p:spPr bwMode="auto">
          <a:xfrm>
            <a:off x="2883811" y="4015431"/>
            <a:ext cx="597617" cy="311091"/>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IN" sz="1961" dirty="0">
              <a:gradFill>
                <a:gsLst>
                  <a:gs pos="16814">
                    <a:srgbClr val="FFFFFF"/>
                  </a:gs>
                  <a:gs pos="46000">
                    <a:srgbClr val="FFFFFF"/>
                  </a:gs>
                </a:gsLst>
                <a:lin ang="5400000" scaled="0"/>
              </a:gradFill>
            </a:endParaRPr>
          </a:p>
        </p:txBody>
      </p:sp>
      <p:sp>
        <p:nvSpPr>
          <p:cNvPr id="50" name="TextBox 55"/>
          <p:cNvSpPr txBox="1"/>
          <p:nvPr/>
        </p:nvSpPr>
        <p:spPr>
          <a:xfrm>
            <a:off x="1832470" y="1666669"/>
            <a:ext cx="1418888" cy="735033"/>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2000" dirty="0">
                <a:solidFill>
                  <a:schemeClr val="accent5">
                    <a:alpha val="99000"/>
                  </a:schemeClr>
                </a:solidFill>
                <a:latin typeface="Segoe UI" panose="020B0502040204020203" pitchFamily="34" charset="0"/>
                <a:cs typeface="Segoe UI" panose="020B0502040204020203" pitchFamily="34" charset="0"/>
              </a:rPr>
              <a:t>Azure IaaS VM</a:t>
            </a:r>
          </a:p>
        </p:txBody>
      </p:sp>
      <p:cxnSp>
        <p:nvCxnSpPr>
          <p:cNvPr id="52" name="Straight Connector 51"/>
          <p:cNvCxnSpPr>
            <a:endCxn id="57" idx="0"/>
          </p:cNvCxnSpPr>
          <p:nvPr/>
        </p:nvCxnSpPr>
        <p:spPr>
          <a:xfrm flipH="1">
            <a:off x="2438300" y="3519882"/>
            <a:ext cx="21960" cy="100490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bwMode="auto">
          <a:xfrm>
            <a:off x="838200" y="1745685"/>
            <a:ext cx="3529608" cy="3545349"/>
          </a:xfrm>
          <a:prstGeom prst="roundRect">
            <a:avLst/>
          </a:prstGeom>
          <a:no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endParaRPr lang="en-US" sz="2157" dirty="0">
              <a:solidFill>
                <a:srgbClr val="FFFFFF">
                  <a:alpha val="98824"/>
                </a:srgbClr>
              </a:solidFill>
              <a:ea typeface="Segoe UI" pitchFamily="34" charset="0"/>
              <a:cs typeface="Segoe UI" pitchFamily="34" charset="0"/>
            </a:endParaRPr>
          </a:p>
        </p:txBody>
      </p:sp>
      <p:pic>
        <p:nvPicPr>
          <p:cNvPr id="57" name="Picture 56" descr="database green"/>
          <p:cNvPicPr>
            <a:picLocks noChangeAspect="1" noChangeArrowheads="1"/>
          </p:cNvPicPr>
          <p:nvPr/>
        </p:nvPicPr>
        <p:blipFill>
          <a:blip r:embed="rId3" cstate="print"/>
          <a:srcRect/>
          <a:stretch>
            <a:fillRect/>
          </a:stretch>
        </p:blipFill>
        <p:spPr bwMode="auto">
          <a:xfrm>
            <a:off x="2157658" y="4524789"/>
            <a:ext cx="561284" cy="517443"/>
          </a:xfrm>
          <a:prstGeom prst="rect">
            <a:avLst/>
          </a:prstGeom>
          <a:noFill/>
        </p:spPr>
      </p:pic>
      <p:sp>
        <p:nvSpPr>
          <p:cNvPr id="58" name="TextBox 58"/>
          <p:cNvSpPr txBox="1"/>
          <p:nvPr/>
        </p:nvSpPr>
        <p:spPr>
          <a:xfrm>
            <a:off x="7250972" y="1238785"/>
            <a:ext cx="3536312" cy="45803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2000" dirty="0">
                <a:solidFill>
                  <a:srgbClr val="4072C4"/>
                </a:solidFill>
                <a:latin typeface="Segoe UI" panose="020B0502040204020203" pitchFamily="34" charset="0"/>
                <a:cs typeface="Segoe UI" panose="020B0502040204020203" pitchFamily="34" charset="0"/>
              </a:rPr>
              <a:t>Azure Backup Vault</a:t>
            </a:r>
          </a:p>
        </p:txBody>
      </p:sp>
      <p:sp>
        <p:nvSpPr>
          <p:cNvPr id="59" name="Right Arrow 58"/>
          <p:cNvSpPr/>
          <p:nvPr/>
        </p:nvSpPr>
        <p:spPr bwMode="auto">
          <a:xfrm>
            <a:off x="4252984" y="4326521"/>
            <a:ext cx="2515614" cy="439519"/>
          </a:xfrm>
          <a:prstGeom prst="rightArrow">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endParaRPr lang="en-US" sz="2157" dirty="0">
              <a:solidFill>
                <a:schemeClr val="accent5">
                  <a:alpha val="98824"/>
                </a:schemeClr>
              </a:solidFill>
              <a:ea typeface="Segoe UI" pitchFamily="34" charset="0"/>
              <a:cs typeface="Segoe UI" pitchFamily="34" charset="0"/>
            </a:endParaRPr>
          </a:p>
        </p:txBody>
      </p:sp>
      <p:sp>
        <p:nvSpPr>
          <p:cNvPr id="61" name="Rounded Rectangle 60"/>
          <p:cNvSpPr/>
          <p:nvPr/>
        </p:nvSpPr>
        <p:spPr bwMode="auto">
          <a:xfrm>
            <a:off x="6768599" y="1547967"/>
            <a:ext cx="4223945" cy="3825249"/>
          </a:xfrm>
          <a:prstGeom prst="roundRect">
            <a:avLst/>
          </a:prstGeom>
          <a:no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endParaRPr lang="en-US" sz="2157" dirty="0">
              <a:solidFill>
                <a:srgbClr val="FFFFFF">
                  <a:alpha val="98824"/>
                </a:srgbClr>
              </a:solidFill>
              <a:ea typeface="Segoe UI" pitchFamily="34" charset="0"/>
              <a:cs typeface="Segoe UI" pitchFamily="34" charset="0"/>
            </a:endParaRPr>
          </a:p>
        </p:txBody>
      </p:sp>
      <p:graphicFrame>
        <p:nvGraphicFramePr>
          <p:cNvPr id="62" name="Table 61"/>
          <p:cNvGraphicFramePr>
            <a:graphicFrameLocks noGrp="1"/>
          </p:cNvGraphicFramePr>
          <p:nvPr>
            <p:extLst>
              <p:ext uri="{D42A27DB-BD31-4B8C-83A1-F6EECF244321}">
                <p14:modId xmlns:p14="http://schemas.microsoft.com/office/powerpoint/2010/main" val="2079275465"/>
              </p:ext>
            </p:extLst>
          </p:nvPr>
        </p:nvGraphicFramePr>
        <p:xfrm>
          <a:off x="7384817" y="2927021"/>
          <a:ext cx="2724665" cy="320026"/>
        </p:xfrm>
        <a:graphic>
          <a:graphicData uri="http://schemas.openxmlformats.org/drawingml/2006/table">
            <a:tbl>
              <a:tblPr firstRow="1" bandRow="1">
                <a:effectLst/>
                <a:tableStyleId>{5940675A-B579-460E-94D1-54222C63F5DA}</a:tableStyleId>
              </a:tblPr>
              <a:tblGrid>
                <a:gridCol w="544933">
                  <a:extLst>
                    <a:ext uri="{9D8B030D-6E8A-4147-A177-3AD203B41FA5}">
                      <a16:colId xmlns:a16="http://schemas.microsoft.com/office/drawing/2014/main" val="20000"/>
                    </a:ext>
                  </a:extLst>
                </a:gridCol>
                <a:gridCol w="544933">
                  <a:extLst>
                    <a:ext uri="{9D8B030D-6E8A-4147-A177-3AD203B41FA5}">
                      <a16:colId xmlns:a16="http://schemas.microsoft.com/office/drawing/2014/main" val="20001"/>
                    </a:ext>
                  </a:extLst>
                </a:gridCol>
                <a:gridCol w="544933">
                  <a:extLst>
                    <a:ext uri="{9D8B030D-6E8A-4147-A177-3AD203B41FA5}">
                      <a16:colId xmlns:a16="http://schemas.microsoft.com/office/drawing/2014/main" val="20002"/>
                    </a:ext>
                  </a:extLst>
                </a:gridCol>
                <a:gridCol w="544933">
                  <a:extLst>
                    <a:ext uri="{9D8B030D-6E8A-4147-A177-3AD203B41FA5}">
                      <a16:colId xmlns:a16="http://schemas.microsoft.com/office/drawing/2014/main" val="20003"/>
                    </a:ext>
                  </a:extLst>
                </a:gridCol>
                <a:gridCol w="544933">
                  <a:extLst>
                    <a:ext uri="{9D8B030D-6E8A-4147-A177-3AD203B41FA5}">
                      <a16:colId xmlns:a16="http://schemas.microsoft.com/office/drawing/2014/main" val="20004"/>
                    </a:ext>
                  </a:extLst>
                </a:gridCol>
              </a:tblGrid>
              <a:tr h="315533">
                <a:tc>
                  <a:txBody>
                    <a:bodyPr/>
                    <a:lstStyle/>
                    <a:p>
                      <a:r>
                        <a:rPr lang="en-US" sz="1500" dirty="0">
                          <a:effectLst/>
                        </a:rPr>
                        <a:t>R1</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noFill/>
                  </a:tcPr>
                </a:tc>
                <a:tc>
                  <a:txBody>
                    <a:bodyPr/>
                    <a:lstStyle/>
                    <a:p>
                      <a:r>
                        <a:rPr lang="en-US" sz="1500" dirty="0">
                          <a:effectLst/>
                        </a:rPr>
                        <a:t>1</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r>
                        <a:rPr lang="en-US" sz="1500" dirty="0">
                          <a:effectLst/>
                        </a:rPr>
                        <a:t>2</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r>
                        <a:rPr lang="en-US" sz="1500" dirty="0">
                          <a:effectLst/>
                        </a:rPr>
                        <a:t>3</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r>
                        <a:rPr lang="en-US" sz="1500" dirty="0">
                          <a:effectLst/>
                        </a:rPr>
                        <a:t>4</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bl>
          </a:graphicData>
        </a:graphic>
      </p:graphicFrame>
      <p:cxnSp>
        <p:nvCxnSpPr>
          <p:cNvPr id="63" name="Elbow Connector 62"/>
          <p:cNvCxnSpPr>
            <a:endCxn id="68" idx="0"/>
          </p:cNvCxnSpPr>
          <p:nvPr/>
        </p:nvCxnSpPr>
        <p:spPr>
          <a:xfrm rot="16200000" flipH="1">
            <a:off x="8494472" y="3364585"/>
            <a:ext cx="1094951" cy="850890"/>
          </a:xfrm>
          <a:prstGeom prst="bentConnector3">
            <a:avLst>
              <a:gd name="adj1" fmla="val 4204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7468030" y="4337506"/>
            <a:ext cx="548419" cy="411422"/>
          </a:xfrm>
          <a:prstGeom prst="rect">
            <a:avLst/>
          </a:prstGeom>
          <a:gradFill>
            <a:gsLst>
              <a:gs pos="3000">
                <a:srgbClr val="C00000"/>
              </a:gs>
              <a:gs pos="100000">
                <a:srgbClr val="F12901"/>
              </a:gs>
            </a:gsLst>
            <a:lin ang="16200000" scaled="0"/>
          </a:gra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3</a:t>
            </a:r>
          </a:p>
        </p:txBody>
      </p:sp>
      <p:sp>
        <p:nvSpPr>
          <p:cNvPr id="65" name="Rectangle 64"/>
          <p:cNvSpPr/>
          <p:nvPr/>
        </p:nvSpPr>
        <p:spPr>
          <a:xfrm>
            <a:off x="8043081" y="4337506"/>
            <a:ext cx="548419" cy="411422"/>
          </a:xfrm>
          <a:prstGeom prst="rect">
            <a:avLst/>
          </a:prstGeom>
          <a:gradFill>
            <a:gsLst>
              <a:gs pos="3000">
                <a:srgbClr val="61AD2D"/>
              </a:gs>
              <a:gs pos="100000">
                <a:srgbClr val="92D050"/>
              </a:gs>
            </a:gsLst>
            <a:lin ang="162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3</a:t>
            </a:r>
          </a:p>
        </p:txBody>
      </p:sp>
      <p:sp>
        <p:nvSpPr>
          <p:cNvPr id="66" name="Rectangle 65"/>
          <p:cNvSpPr/>
          <p:nvPr/>
        </p:nvSpPr>
        <p:spPr>
          <a:xfrm>
            <a:off x="10343285" y="4337506"/>
            <a:ext cx="548419" cy="411422"/>
          </a:xfrm>
          <a:prstGeom prst="rect">
            <a:avLst/>
          </a:prstGeom>
          <a:solidFill>
            <a:schemeClr val="accent6"/>
          </a:soli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4</a:t>
            </a:r>
          </a:p>
        </p:txBody>
      </p:sp>
      <p:sp>
        <p:nvSpPr>
          <p:cNvPr id="67" name="Rectangle 66"/>
          <p:cNvSpPr/>
          <p:nvPr/>
        </p:nvSpPr>
        <p:spPr>
          <a:xfrm>
            <a:off x="9768233" y="4337506"/>
            <a:ext cx="548419" cy="411422"/>
          </a:xfrm>
          <a:prstGeom prst="rect">
            <a:avLst/>
          </a:prstGeom>
          <a:solidFill>
            <a:schemeClr val="accent6"/>
          </a:soli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3</a:t>
            </a:r>
          </a:p>
        </p:txBody>
      </p:sp>
      <p:sp>
        <p:nvSpPr>
          <p:cNvPr id="68" name="Rectangle 67"/>
          <p:cNvSpPr/>
          <p:nvPr/>
        </p:nvSpPr>
        <p:spPr>
          <a:xfrm>
            <a:off x="9193182" y="4337506"/>
            <a:ext cx="548419" cy="411422"/>
          </a:xfrm>
          <a:prstGeom prst="rect">
            <a:avLst/>
          </a:prstGeom>
          <a:solidFill>
            <a:schemeClr val="accent6"/>
          </a:soli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2</a:t>
            </a:r>
          </a:p>
        </p:txBody>
      </p:sp>
      <p:sp>
        <p:nvSpPr>
          <p:cNvPr id="69" name="Rectangle 68"/>
          <p:cNvSpPr/>
          <p:nvPr/>
        </p:nvSpPr>
        <p:spPr>
          <a:xfrm>
            <a:off x="8618131" y="4337506"/>
            <a:ext cx="548419" cy="411422"/>
          </a:xfrm>
          <a:prstGeom prst="rect">
            <a:avLst/>
          </a:prstGeom>
          <a:solidFill>
            <a:schemeClr val="accent6"/>
          </a:soli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1</a:t>
            </a:r>
          </a:p>
        </p:txBody>
      </p:sp>
      <p:sp>
        <p:nvSpPr>
          <p:cNvPr id="70" name="Rectangle 69"/>
          <p:cNvSpPr/>
          <p:nvPr/>
        </p:nvSpPr>
        <p:spPr>
          <a:xfrm>
            <a:off x="6892978" y="4333798"/>
            <a:ext cx="548419" cy="411422"/>
          </a:xfrm>
          <a:prstGeom prst="rect">
            <a:avLst/>
          </a:prstGeom>
          <a:gradFill>
            <a:gsLst>
              <a:gs pos="3000">
                <a:srgbClr val="C00000"/>
              </a:gs>
              <a:gs pos="100000">
                <a:srgbClr val="F12901"/>
              </a:gs>
            </a:gsLst>
            <a:lin ang="16200000" scaled="0"/>
          </a:gradFill>
          <a:ln w="9525">
            <a:noFill/>
            <a:miter lim="800000"/>
            <a:headEnd/>
            <a:tailEnd/>
          </a:ln>
          <a:effectLst>
            <a:outerShdw blurRad="50800" dist="38100" dir="5400000" algn="t" rotWithShape="0">
              <a:prstClr val="black">
                <a:alpha val="40000"/>
              </a:prstClr>
            </a:outerShdw>
          </a:effectLst>
        </p:spPr>
        <p:txBody>
          <a:bodyPr wrap="none" lIns="91422" tIns="45710" rIns="91422" bIns="45710" anchor="ctr"/>
          <a:lstStyle/>
          <a:p>
            <a:pPr algn="ctr" defTabSz="914188" eaLnBrk="0" hangingPunct="0">
              <a:defRPr/>
            </a:pPr>
            <a:r>
              <a:rPr lang="en-US" sz="1500" b="1" dirty="0">
                <a:solidFill>
                  <a:srgbClr val="FFFFFF"/>
                </a:solidFill>
                <a:effectLst>
                  <a:outerShdw blurRad="38100" dist="38100" dir="2700000" algn="tl">
                    <a:srgbClr val="000000">
                      <a:alpha val="43137"/>
                    </a:srgbClr>
                  </a:outerShdw>
                </a:effectLst>
              </a:rPr>
              <a:t>1</a:t>
            </a:r>
          </a:p>
        </p:txBody>
      </p:sp>
      <p:cxnSp>
        <p:nvCxnSpPr>
          <p:cNvPr id="71" name="Elbow Connector 70"/>
          <p:cNvCxnSpPr>
            <a:endCxn id="66" idx="0"/>
          </p:cNvCxnSpPr>
          <p:nvPr/>
        </p:nvCxnSpPr>
        <p:spPr>
          <a:xfrm rot="16200000" flipH="1">
            <a:off x="9631258" y="3351269"/>
            <a:ext cx="1094950" cy="877524"/>
          </a:xfrm>
          <a:prstGeom prst="bentConnector3">
            <a:avLst>
              <a:gd name="adj1" fmla="val 1929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endCxn id="67" idx="0"/>
          </p:cNvCxnSpPr>
          <p:nvPr/>
        </p:nvCxnSpPr>
        <p:spPr>
          <a:xfrm rot="16200000" flipH="1">
            <a:off x="9100647" y="3395711"/>
            <a:ext cx="1069034" cy="814555"/>
          </a:xfrm>
          <a:prstGeom prst="bentConnector3">
            <a:avLst>
              <a:gd name="adj1" fmla="val 3485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endCxn id="69" idx="0"/>
          </p:cNvCxnSpPr>
          <p:nvPr/>
        </p:nvCxnSpPr>
        <p:spPr>
          <a:xfrm rot="16200000" flipH="1">
            <a:off x="7963320" y="3408484"/>
            <a:ext cx="1109958" cy="74808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4" name="TextBox 2"/>
          <p:cNvSpPr txBox="1"/>
          <p:nvPr/>
        </p:nvSpPr>
        <p:spPr>
          <a:xfrm>
            <a:off x="10110024" y="2121513"/>
            <a:ext cx="1178446" cy="679633"/>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dirty="0">
                <a:solidFill>
                  <a:schemeClr val="accent5"/>
                </a:solidFill>
                <a:latin typeface="Segoe UI" panose="020B0502040204020203" pitchFamily="34" charset="0"/>
                <a:cs typeface="Segoe UI" panose="020B0502040204020203" pitchFamily="34" charset="0"/>
              </a:rPr>
              <a:t>Recovery Points</a:t>
            </a:r>
            <a:endParaRPr lang="en-US" sz="2400" dirty="0">
              <a:solidFill>
                <a:schemeClr val="accent5"/>
              </a:solidFill>
              <a:latin typeface="Segoe UI" panose="020B0502040204020203" pitchFamily="34" charset="0"/>
              <a:cs typeface="Segoe UI" panose="020B0502040204020203" pitchFamily="34" charset="0"/>
            </a:endParaRPr>
          </a:p>
        </p:txBody>
      </p:sp>
      <p:sp>
        <p:nvSpPr>
          <p:cNvPr id="75" name="TextBox 2"/>
          <p:cNvSpPr txBox="1"/>
          <p:nvPr/>
        </p:nvSpPr>
        <p:spPr>
          <a:xfrm>
            <a:off x="8103025" y="4847779"/>
            <a:ext cx="1787896" cy="43033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dirty="0">
                <a:solidFill>
                  <a:schemeClr val="accent5">
                    <a:alpha val="99000"/>
                  </a:schemeClr>
                </a:solidFill>
                <a:latin typeface="Segoe UI" panose="020B0502040204020203" pitchFamily="34" charset="0"/>
                <a:cs typeface="Segoe UI" panose="020B0502040204020203" pitchFamily="34" charset="0"/>
              </a:rPr>
              <a:t>Data Blocks</a:t>
            </a:r>
            <a:endParaRPr lang="en-US" sz="2400" dirty="0">
              <a:solidFill>
                <a:schemeClr val="accent5">
                  <a:alpha val="99000"/>
                </a:schemeClr>
              </a:solidFill>
              <a:latin typeface="Segoe UI" panose="020B0502040204020203" pitchFamily="34" charset="0"/>
              <a:cs typeface="Segoe UI" panose="020B0502040204020203" pitchFamily="34" charset="0"/>
            </a:endParaRPr>
          </a:p>
        </p:txBody>
      </p:sp>
      <p:sp>
        <p:nvSpPr>
          <p:cNvPr id="76" name="TextBox 2"/>
          <p:cNvSpPr txBox="1"/>
          <p:nvPr/>
        </p:nvSpPr>
        <p:spPr>
          <a:xfrm>
            <a:off x="2616530" y="3568284"/>
            <a:ext cx="1536878" cy="43033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dirty="0">
                <a:solidFill>
                  <a:schemeClr val="accent5">
                    <a:alpha val="99000"/>
                  </a:schemeClr>
                </a:solidFill>
                <a:latin typeface="Segoe UI" panose="020B0502040204020203" pitchFamily="34" charset="0"/>
                <a:cs typeface="Segoe UI" panose="020B0502040204020203" pitchFamily="34" charset="0"/>
              </a:rPr>
              <a:t>Snapshots</a:t>
            </a:r>
          </a:p>
        </p:txBody>
      </p:sp>
      <p:sp>
        <p:nvSpPr>
          <p:cNvPr id="77" name="TextBox 2"/>
          <p:cNvSpPr txBox="1"/>
          <p:nvPr/>
        </p:nvSpPr>
        <p:spPr>
          <a:xfrm>
            <a:off x="484088" y="4515692"/>
            <a:ext cx="1756412" cy="43033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dirty="0">
                <a:solidFill>
                  <a:srgbClr val="4072C4"/>
                </a:solidFill>
                <a:latin typeface="Segoe UI" panose="020B0502040204020203" pitchFamily="34" charset="0"/>
                <a:cs typeface="Segoe UI" panose="020B0502040204020203" pitchFamily="34" charset="0"/>
              </a:rPr>
              <a:t>Disks</a:t>
            </a:r>
            <a:endParaRPr lang="en-US" sz="2400" dirty="0">
              <a:solidFill>
                <a:srgbClr val="4072C4"/>
              </a:solidFill>
              <a:latin typeface="Segoe UI" panose="020B0502040204020203" pitchFamily="34" charset="0"/>
              <a:cs typeface="Segoe UI" panose="020B0502040204020203" pitchFamily="34" charset="0"/>
            </a:endParaRPr>
          </a:p>
        </p:txBody>
      </p:sp>
      <p:sp>
        <p:nvSpPr>
          <p:cNvPr id="78" name="Right Brace 77"/>
          <p:cNvSpPr/>
          <p:nvPr/>
        </p:nvSpPr>
        <p:spPr>
          <a:xfrm>
            <a:off x="3705533" y="4241886"/>
            <a:ext cx="224203" cy="606326"/>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765" dirty="0">
              <a:solidFill>
                <a:schemeClr val="accent5"/>
              </a:solidFill>
            </a:endParaRPr>
          </a:p>
        </p:txBody>
      </p:sp>
      <p:graphicFrame>
        <p:nvGraphicFramePr>
          <p:cNvPr id="79" name="Table 78"/>
          <p:cNvGraphicFramePr>
            <a:graphicFrameLocks noGrp="1"/>
          </p:cNvGraphicFramePr>
          <p:nvPr>
            <p:extLst>
              <p:ext uri="{D42A27DB-BD31-4B8C-83A1-F6EECF244321}">
                <p14:modId xmlns:p14="http://schemas.microsoft.com/office/powerpoint/2010/main" val="2958785121"/>
              </p:ext>
            </p:extLst>
          </p:nvPr>
        </p:nvGraphicFramePr>
        <p:xfrm>
          <a:off x="7384817" y="2464990"/>
          <a:ext cx="2724665" cy="350506"/>
        </p:xfrm>
        <a:graphic>
          <a:graphicData uri="http://schemas.openxmlformats.org/drawingml/2006/table">
            <a:tbl>
              <a:tblPr firstRow="1" bandRow="1">
                <a:effectLst/>
                <a:tableStyleId>{5940675A-B579-460E-94D1-54222C63F5DA}</a:tableStyleId>
              </a:tblPr>
              <a:tblGrid>
                <a:gridCol w="544933">
                  <a:extLst>
                    <a:ext uri="{9D8B030D-6E8A-4147-A177-3AD203B41FA5}">
                      <a16:colId xmlns:a16="http://schemas.microsoft.com/office/drawing/2014/main" val="20000"/>
                    </a:ext>
                  </a:extLst>
                </a:gridCol>
                <a:gridCol w="544933">
                  <a:extLst>
                    <a:ext uri="{9D8B030D-6E8A-4147-A177-3AD203B41FA5}">
                      <a16:colId xmlns:a16="http://schemas.microsoft.com/office/drawing/2014/main" val="20001"/>
                    </a:ext>
                  </a:extLst>
                </a:gridCol>
                <a:gridCol w="544933">
                  <a:extLst>
                    <a:ext uri="{9D8B030D-6E8A-4147-A177-3AD203B41FA5}">
                      <a16:colId xmlns:a16="http://schemas.microsoft.com/office/drawing/2014/main" val="20002"/>
                    </a:ext>
                  </a:extLst>
                </a:gridCol>
                <a:gridCol w="544933">
                  <a:extLst>
                    <a:ext uri="{9D8B030D-6E8A-4147-A177-3AD203B41FA5}">
                      <a16:colId xmlns:a16="http://schemas.microsoft.com/office/drawing/2014/main" val="20003"/>
                    </a:ext>
                  </a:extLst>
                </a:gridCol>
                <a:gridCol w="544933">
                  <a:extLst>
                    <a:ext uri="{9D8B030D-6E8A-4147-A177-3AD203B41FA5}">
                      <a16:colId xmlns:a16="http://schemas.microsoft.com/office/drawing/2014/main" val="20004"/>
                    </a:ext>
                  </a:extLst>
                </a:gridCol>
              </a:tblGrid>
              <a:tr h="345414">
                <a:tc>
                  <a:txBody>
                    <a:bodyPr/>
                    <a:lstStyle/>
                    <a:p>
                      <a:pPr marL="0" algn="l" defTabSz="914400" rtl="0" eaLnBrk="1" latinLnBrk="0" hangingPunct="1"/>
                      <a:r>
                        <a:rPr lang="en-US" sz="1700" kern="1200" dirty="0">
                          <a:solidFill>
                            <a:schemeClr val="tx1"/>
                          </a:solidFill>
                          <a:effectLst/>
                          <a:latin typeface="+mn-lt"/>
                          <a:ea typeface="+mn-ea"/>
                          <a:cs typeface="+mn-cs"/>
                        </a:rPr>
                        <a:t>R2</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noFill/>
                  </a:tcPr>
                </a:tc>
                <a:tc>
                  <a:txBody>
                    <a:bodyPr/>
                    <a:lstStyle/>
                    <a:p>
                      <a:pPr marL="0" algn="l" defTabSz="914400" rtl="0" eaLnBrk="1" latinLnBrk="0" hangingPunct="1"/>
                      <a:r>
                        <a:rPr lang="en-US" sz="1700" kern="1200" dirty="0">
                          <a:solidFill>
                            <a:schemeClr val="tx1"/>
                          </a:solidFill>
                          <a:effectLst/>
                          <a:latin typeface="+mn-lt"/>
                          <a:ea typeface="+mn-ea"/>
                          <a:cs typeface="+mn-cs"/>
                        </a:rPr>
                        <a:t>1</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pPr marL="0" algn="l" defTabSz="914400" rtl="0" eaLnBrk="1" latinLnBrk="0" hangingPunct="1"/>
                      <a:r>
                        <a:rPr lang="en-US" sz="1700" kern="1200" dirty="0">
                          <a:solidFill>
                            <a:schemeClr val="tx1"/>
                          </a:solidFill>
                          <a:effectLst/>
                          <a:latin typeface="+mn-lt"/>
                          <a:ea typeface="+mn-ea"/>
                          <a:cs typeface="+mn-cs"/>
                        </a:rPr>
                        <a:t>2</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pPr marL="0" algn="l" defTabSz="914400" rtl="0" eaLnBrk="1" latinLnBrk="0" hangingPunct="1"/>
                      <a:r>
                        <a:rPr lang="en-US" sz="1700" kern="1200" dirty="0">
                          <a:solidFill>
                            <a:schemeClr val="tx1"/>
                          </a:solidFill>
                          <a:effectLst/>
                          <a:latin typeface="+mn-lt"/>
                          <a:ea typeface="+mn-ea"/>
                          <a:cs typeface="+mn-cs"/>
                        </a:rPr>
                        <a:t>3</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gradFill flip="none" rotWithShape="1">
                      <a:gsLst>
                        <a:gs pos="3000">
                          <a:srgbClr val="61AD2D"/>
                        </a:gs>
                        <a:gs pos="100000">
                          <a:srgbClr val="92D050"/>
                        </a:gs>
                      </a:gsLst>
                      <a:lin ang="16200000" scaled="1"/>
                      <a:tileRect/>
                    </a:gradFill>
                  </a:tcPr>
                </a:tc>
                <a:tc>
                  <a:txBody>
                    <a:bodyPr/>
                    <a:lstStyle/>
                    <a:p>
                      <a:pPr marL="0" algn="l" defTabSz="914400" rtl="0" eaLnBrk="1" latinLnBrk="0" hangingPunct="1"/>
                      <a:r>
                        <a:rPr lang="en-US" sz="1700" kern="1200" dirty="0">
                          <a:solidFill>
                            <a:schemeClr val="tx1"/>
                          </a:solidFill>
                          <a:effectLst/>
                          <a:latin typeface="+mn-lt"/>
                          <a:ea typeface="+mn-ea"/>
                          <a:cs typeface="+mn-cs"/>
                        </a:rPr>
                        <a:t>4</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bl>
          </a:graphicData>
        </a:graphic>
      </p:graphicFrame>
      <p:graphicFrame>
        <p:nvGraphicFramePr>
          <p:cNvPr id="80" name="Table 79"/>
          <p:cNvGraphicFramePr>
            <a:graphicFrameLocks noGrp="1"/>
          </p:cNvGraphicFramePr>
          <p:nvPr>
            <p:extLst>
              <p:ext uri="{D42A27DB-BD31-4B8C-83A1-F6EECF244321}">
                <p14:modId xmlns:p14="http://schemas.microsoft.com/office/powerpoint/2010/main" val="1017392270"/>
              </p:ext>
            </p:extLst>
          </p:nvPr>
        </p:nvGraphicFramePr>
        <p:xfrm>
          <a:off x="7384817" y="2045769"/>
          <a:ext cx="2724665" cy="320026"/>
        </p:xfrm>
        <a:graphic>
          <a:graphicData uri="http://schemas.openxmlformats.org/drawingml/2006/table">
            <a:tbl>
              <a:tblPr firstRow="1" bandRow="1">
                <a:effectLst/>
                <a:tableStyleId>{5940675A-B579-460E-94D1-54222C63F5DA}</a:tableStyleId>
              </a:tblPr>
              <a:tblGrid>
                <a:gridCol w="544933">
                  <a:extLst>
                    <a:ext uri="{9D8B030D-6E8A-4147-A177-3AD203B41FA5}">
                      <a16:colId xmlns:a16="http://schemas.microsoft.com/office/drawing/2014/main" val="20000"/>
                    </a:ext>
                  </a:extLst>
                </a:gridCol>
                <a:gridCol w="544933">
                  <a:extLst>
                    <a:ext uri="{9D8B030D-6E8A-4147-A177-3AD203B41FA5}">
                      <a16:colId xmlns:a16="http://schemas.microsoft.com/office/drawing/2014/main" val="20001"/>
                    </a:ext>
                  </a:extLst>
                </a:gridCol>
                <a:gridCol w="544933">
                  <a:extLst>
                    <a:ext uri="{9D8B030D-6E8A-4147-A177-3AD203B41FA5}">
                      <a16:colId xmlns:a16="http://schemas.microsoft.com/office/drawing/2014/main" val="20002"/>
                    </a:ext>
                  </a:extLst>
                </a:gridCol>
                <a:gridCol w="544933">
                  <a:extLst>
                    <a:ext uri="{9D8B030D-6E8A-4147-A177-3AD203B41FA5}">
                      <a16:colId xmlns:a16="http://schemas.microsoft.com/office/drawing/2014/main" val="20003"/>
                    </a:ext>
                  </a:extLst>
                </a:gridCol>
                <a:gridCol w="544933">
                  <a:extLst>
                    <a:ext uri="{9D8B030D-6E8A-4147-A177-3AD203B41FA5}">
                      <a16:colId xmlns:a16="http://schemas.microsoft.com/office/drawing/2014/main" val="20004"/>
                    </a:ext>
                  </a:extLst>
                </a:gridCol>
              </a:tblGrid>
              <a:tr h="315533">
                <a:tc>
                  <a:txBody>
                    <a:bodyPr/>
                    <a:lstStyle/>
                    <a:p>
                      <a:r>
                        <a:rPr lang="en-US" sz="1500" dirty="0">
                          <a:effectLst/>
                        </a:rPr>
                        <a:t>R3</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noFill/>
                  </a:tcPr>
                </a:tc>
                <a:tc>
                  <a:txBody>
                    <a:bodyPr/>
                    <a:lstStyle/>
                    <a:p>
                      <a:r>
                        <a:rPr lang="en-US" sz="1500" dirty="0">
                          <a:effectLst/>
                        </a:rPr>
                        <a:t>1</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gradFill flip="none" rotWithShape="1">
                      <a:gsLst>
                        <a:gs pos="3000">
                          <a:srgbClr val="C00000"/>
                        </a:gs>
                        <a:gs pos="100000">
                          <a:srgbClr val="F12901"/>
                        </a:gs>
                      </a:gsLst>
                      <a:lin ang="16200000" scaled="1"/>
                      <a:tileRect/>
                    </a:gradFill>
                  </a:tcPr>
                </a:tc>
                <a:tc>
                  <a:txBody>
                    <a:bodyPr/>
                    <a:lstStyle/>
                    <a:p>
                      <a:r>
                        <a:rPr lang="en-US" sz="1500" dirty="0">
                          <a:effectLst/>
                        </a:rPr>
                        <a:t>2</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tc>
                  <a:txBody>
                    <a:bodyPr/>
                    <a:lstStyle/>
                    <a:p>
                      <a:r>
                        <a:rPr lang="en-US" sz="1500" dirty="0">
                          <a:effectLst/>
                        </a:rPr>
                        <a:t>3</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rgbClr val="FF0000"/>
                    </a:solidFill>
                  </a:tcPr>
                </a:tc>
                <a:tc>
                  <a:txBody>
                    <a:bodyPr/>
                    <a:lstStyle/>
                    <a:p>
                      <a:r>
                        <a:rPr lang="en-US" sz="1500" dirty="0">
                          <a:effectLst/>
                        </a:rPr>
                        <a:t>4</a:t>
                      </a:r>
                    </a:p>
                  </a:txBody>
                  <a:tcPr marL="121870" marR="121870" marT="45713" marB="45713">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bl>
          </a:graphicData>
        </a:graphic>
      </p:graphicFrame>
      <p:cxnSp>
        <p:nvCxnSpPr>
          <p:cNvPr id="81" name="Elbow Connector 80"/>
          <p:cNvCxnSpPr>
            <a:endCxn id="65" idx="0"/>
          </p:cNvCxnSpPr>
          <p:nvPr/>
        </p:nvCxnSpPr>
        <p:spPr>
          <a:xfrm rot="5400000">
            <a:off x="7934463" y="3078787"/>
            <a:ext cx="1641548" cy="875892"/>
          </a:xfrm>
          <a:prstGeom prst="bentConnector3">
            <a:avLst>
              <a:gd name="adj1" fmla="val 1079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endCxn id="64" idx="0"/>
          </p:cNvCxnSpPr>
          <p:nvPr/>
        </p:nvCxnSpPr>
        <p:spPr>
          <a:xfrm rot="5400000">
            <a:off x="7309936" y="2520730"/>
            <a:ext cx="2249079" cy="1384472"/>
          </a:xfrm>
          <a:prstGeom prst="bentConnector3">
            <a:avLst>
              <a:gd name="adj1" fmla="val -1425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endCxn id="70" idx="0"/>
          </p:cNvCxnSpPr>
          <p:nvPr/>
        </p:nvCxnSpPr>
        <p:spPr>
          <a:xfrm rot="5400000">
            <a:off x="6593244" y="2722839"/>
            <a:ext cx="2184903" cy="1037014"/>
          </a:xfrm>
          <a:prstGeom prst="bentConnector3">
            <a:avLst>
              <a:gd name="adj1" fmla="val -1154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Can 83"/>
          <p:cNvSpPr/>
          <p:nvPr/>
        </p:nvSpPr>
        <p:spPr bwMode="auto">
          <a:xfrm>
            <a:off x="2883811" y="4692233"/>
            <a:ext cx="597617" cy="311091"/>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IN" sz="1961" dirty="0">
              <a:gradFill>
                <a:gsLst>
                  <a:gs pos="16814">
                    <a:srgbClr val="FFFFFF"/>
                  </a:gs>
                  <a:gs pos="46000">
                    <a:srgbClr val="FFFFFF"/>
                  </a:gs>
                </a:gsLst>
                <a:lin ang="5400000" scaled="0"/>
              </a:gradFill>
            </a:endParaRPr>
          </a:p>
        </p:txBody>
      </p:sp>
      <p:sp>
        <p:nvSpPr>
          <p:cNvPr id="85" name="TextBox 2"/>
          <p:cNvSpPr txBox="1"/>
          <p:nvPr/>
        </p:nvSpPr>
        <p:spPr>
          <a:xfrm>
            <a:off x="2409014" y="4246962"/>
            <a:ext cx="1536878" cy="425434"/>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1765" dirty="0">
                <a:solidFill>
                  <a:schemeClr val="accent5">
                    <a:alpha val="99000"/>
                  </a:schemeClr>
                </a:solidFill>
              </a:rPr>
              <a:t>…</a:t>
            </a:r>
          </a:p>
        </p:txBody>
      </p:sp>
      <p:sp>
        <p:nvSpPr>
          <p:cNvPr id="86" name="TextBox 55"/>
          <p:cNvSpPr txBox="1"/>
          <p:nvPr/>
        </p:nvSpPr>
        <p:spPr>
          <a:xfrm>
            <a:off x="2686750" y="2502762"/>
            <a:ext cx="1792979" cy="673477"/>
          </a:xfrm>
          <a:prstGeom prst="rect">
            <a:avLst/>
          </a:prstGeom>
          <a:noFill/>
        </p:spPr>
        <p:txBody>
          <a:bodyPr wrap="square" lIns="89642" tIns="89642" rIns="89642" bIns="89642"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90000"/>
            </a:pPr>
            <a:r>
              <a:rPr lang="en-US" sz="1600" dirty="0">
                <a:solidFill>
                  <a:srgbClr val="4072C4"/>
                </a:solidFill>
                <a:latin typeface="Segoe UI" panose="020B0502040204020203" pitchFamily="34" charset="0"/>
                <a:cs typeface="Segoe UI" panose="020B0502040204020203" pitchFamily="34" charset="0"/>
              </a:rPr>
              <a:t>Backup </a:t>
            </a:r>
          </a:p>
          <a:p>
            <a:pPr algn="ctr">
              <a:lnSpc>
                <a:spcPct val="90000"/>
              </a:lnSpc>
              <a:spcBef>
                <a:spcPct val="20000"/>
              </a:spcBef>
              <a:buSzPct val="90000"/>
            </a:pPr>
            <a:r>
              <a:rPr lang="en-US" sz="1600" dirty="0">
                <a:solidFill>
                  <a:srgbClr val="4072C4"/>
                </a:solidFill>
                <a:latin typeface="Segoe UI" panose="020B0502040204020203" pitchFamily="34" charset="0"/>
                <a:cs typeface="Segoe UI" panose="020B0502040204020203" pitchFamily="34" charset="0"/>
              </a:rPr>
              <a:t>Extension</a:t>
            </a:r>
          </a:p>
        </p:txBody>
      </p:sp>
      <p:sp>
        <p:nvSpPr>
          <p:cNvPr id="10" name="Slide Number Placeholder 9"/>
          <p:cNvSpPr>
            <a:spLocks noGrp="1"/>
          </p:cNvSpPr>
          <p:nvPr>
            <p:ph type="sldNum" sz="quarter" idx="12"/>
          </p:nvPr>
        </p:nvSpPr>
        <p:spPr/>
        <p:txBody>
          <a:bodyPr/>
          <a:lstStyle/>
          <a:p>
            <a:fld id="{AFFF257A-30C5-4AFB-911B-BE4CEEA1EA82}"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46483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p:bldP spid="56" grpId="0" animBg="1"/>
      <p:bldP spid="58" grpId="0"/>
      <p:bldP spid="59" grpId="0" animBg="1"/>
      <p:bldP spid="61" grpId="0" animBg="1"/>
      <p:bldP spid="64" grpId="0" animBg="1"/>
      <p:bldP spid="65" grpId="0" animBg="1"/>
      <p:bldP spid="66" grpId="0" animBg="1"/>
      <p:bldP spid="67" grpId="0" animBg="1"/>
      <p:bldP spid="68" grpId="0" animBg="1"/>
      <p:bldP spid="69" grpId="0" animBg="1"/>
      <p:bldP spid="70" grpId="0" animBg="1"/>
      <p:bldP spid="74" grpId="0"/>
      <p:bldP spid="75" grpId="0"/>
      <p:bldP spid="76" grpId="0"/>
      <p:bldP spid="77" grpId="0"/>
      <p:bldP spid="78" grpId="0" animBg="1"/>
      <p:bldP spid="84" grpId="0" animBg="1"/>
      <p:bldP spid="85" grpId="0"/>
      <p:bldP spid="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graphicFrame>
        <p:nvGraphicFramePr>
          <p:cNvPr id="7" name="Table 6"/>
          <p:cNvGraphicFramePr>
            <a:graphicFrameLocks noGrp="1"/>
          </p:cNvGraphicFramePr>
          <p:nvPr>
            <p:extLst>
              <p:ext uri="{D42A27DB-BD31-4B8C-83A1-F6EECF244321}">
                <p14:modId xmlns:p14="http://schemas.microsoft.com/office/powerpoint/2010/main" val="3221977108"/>
              </p:ext>
            </p:extLst>
          </p:nvPr>
        </p:nvGraphicFramePr>
        <p:xfrm>
          <a:off x="432048" y="1035774"/>
          <a:ext cx="11424592" cy="5345554"/>
        </p:xfrm>
        <a:graphic>
          <a:graphicData uri="http://schemas.openxmlformats.org/drawingml/2006/table">
            <a:tbl>
              <a:tblPr firstRow="1" bandRow="1">
                <a:tableStyleId>{F5AB1C69-6EDB-4FF4-983F-18BD219EF322}</a:tableStyleId>
              </a:tblPr>
              <a:tblGrid>
                <a:gridCol w="1959058">
                  <a:extLst>
                    <a:ext uri="{9D8B030D-6E8A-4147-A177-3AD203B41FA5}">
                      <a16:colId xmlns:a16="http://schemas.microsoft.com/office/drawing/2014/main" val="20000"/>
                    </a:ext>
                  </a:extLst>
                </a:gridCol>
                <a:gridCol w="9465534">
                  <a:extLst>
                    <a:ext uri="{9D8B030D-6E8A-4147-A177-3AD203B41FA5}">
                      <a16:colId xmlns:a16="http://schemas.microsoft.com/office/drawing/2014/main" val="20001"/>
                    </a:ext>
                  </a:extLst>
                </a:gridCol>
              </a:tblGrid>
              <a:tr h="397531">
                <a:tc>
                  <a:txBody>
                    <a:bodyPr/>
                    <a:lstStyle/>
                    <a:p>
                      <a:endParaRPr lang="en-US" sz="1400" b="1" dirty="0">
                        <a:solidFill>
                          <a:schemeClr val="tx1"/>
                        </a:solidFill>
                        <a:latin typeface="Segoe UI" panose="020B0502040204020203" pitchFamily="34" charset="0"/>
                        <a:cs typeface="Segoe UI" panose="020B0502040204020203"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indent="0">
                        <a:buFont typeface="Arial" panose="020B0604020202020204" pitchFamily="34" charset="0"/>
                        <a:buNone/>
                      </a:pPr>
                      <a:r>
                        <a:rPr lang="en-US" sz="1400" b="0" dirty="0">
                          <a:solidFill>
                            <a:schemeClr val="tx1"/>
                          </a:solidFill>
                          <a:latin typeface="Segoe UI" panose="020B0502040204020203" pitchFamily="34" charset="0"/>
                          <a:cs typeface="Segoe UI" panose="020B0502040204020203" pitchFamily="34" charset="0"/>
                        </a:rPr>
                        <a:t>Characteristics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738098">
                <a:tc>
                  <a:txBody>
                    <a:bodyPr/>
                    <a:lstStyle/>
                    <a:p>
                      <a:r>
                        <a:rPr lang="en-US" sz="1400" b="1" dirty="0">
                          <a:solidFill>
                            <a:schemeClr val="tx1"/>
                          </a:solidFill>
                          <a:latin typeface="Segoe UI" panose="020B0502040204020203" pitchFamily="34" charset="0"/>
                          <a:cs typeface="Segoe UI" panose="020B0502040204020203" pitchFamily="34" charset="0"/>
                        </a:rPr>
                        <a:t>System Center Data Protection Manager and Azure Backup</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285750" indent="-285750">
                        <a:buFont typeface="Arial" panose="020B0604020202020204" pitchFamily="34" charset="0"/>
                        <a:buChar char="•"/>
                      </a:pPr>
                      <a:r>
                        <a:rPr lang="en-US" sz="1400" b="0" baseline="0" dirty="0">
                          <a:solidFill>
                            <a:schemeClr val="tx1"/>
                          </a:solidFill>
                          <a:latin typeface="Segoe UI" panose="020B0502040204020203" pitchFamily="34" charset="0"/>
                          <a:cs typeface="Segoe UI" panose="020B0502040204020203" pitchFamily="34" charset="0"/>
                        </a:rPr>
                        <a:t>Disk to disk to cloud backup - Faster operational recovery from disk backups (D to D to C)</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Segoe UI" panose="020B0502040204020203" pitchFamily="34" charset="0"/>
                          <a:cs typeface="Segoe UI" panose="020B0502040204020203" pitchFamily="34" charset="0"/>
                        </a:rPr>
                        <a:t>Requires additional server and local disks</a:t>
                      </a:r>
                    </a:p>
                    <a:p>
                      <a:pPr marL="285750" indent="-285750">
                        <a:buFont typeface="Arial" panose="020B0604020202020204" pitchFamily="34" charset="0"/>
                        <a:buChar char="•"/>
                      </a:pPr>
                      <a:r>
                        <a:rPr lang="en-US" sz="1400" b="0" baseline="0" dirty="0">
                          <a:solidFill>
                            <a:schemeClr val="tx1"/>
                          </a:solidFill>
                          <a:latin typeface="Segoe UI" panose="020B0502040204020203" pitchFamily="34" charset="0"/>
                          <a:cs typeface="Segoe UI" panose="020B0502040204020203" pitchFamily="34" charset="0"/>
                        </a:rPr>
                        <a:t>Workload backup (File/Folder, SQL Server, Exchange Server, SharePoint, Client, Hyper-V VM, VMware VM)</a:t>
                      </a:r>
                    </a:p>
                    <a:p>
                      <a:pPr marL="285750" indent="-285750">
                        <a:buFont typeface="Arial" panose="020B0604020202020204" pitchFamily="34" charset="0"/>
                        <a:buChar char="•"/>
                      </a:pPr>
                      <a:r>
                        <a:rPr lang="en-US" sz="1400" b="0" baseline="0" dirty="0">
                          <a:solidFill>
                            <a:schemeClr val="tx1"/>
                          </a:solidFill>
                          <a:latin typeface="Segoe UI" panose="020B0502040204020203" pitchFamily="34" charset="0"/>
                          <a:cs typeface="Segoe UI" panose="020B0502040204020203" pitchFamily="34" charset="0"/>
                        </a:rPr>
                        <a:t>Only System Center Data Protection Manager server needs internet connectivity</a:t>
                      </a:r>
                    </a:p>
                    <a:p>
                      <a:pPr marL="285750" indent="-285750">
                        <a:buFont typeface="Arial" panose="020B0604020202020204" pitchFamily="34" charset="0"/>
                        <a:buChar char="•"/>
                      </a:pPr>
                      <a:r>
                        <a:rPr lang="en-US" sz="1400" b="0" baseline="0" dirty="0">
                          <a:solidFill>
                            <a:schemeClr val="tx1"/>
                          </a:solidFill>
                          <a:latin typeface="Segoe UI" panose="020B0502040204020203" pitchFamily="34" charset="0"/>
                          <a:cs typeface="Segoe UI" panose="020B0502040204020203" pitchFamily="34" charset="0"/>
                        </a:rPr>
                        <a:t>Flexible backup schedule</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Segoe UI" panose="020B0502040204020203" pitchFamily="34" charset="0"/>
                          <a:cs typeface="Segoe UI" panose="020B0502040204020203" pitchFamily="34" charset="0"/>
                        </a:rPr>
                        <a:t>Central Backup Policy Enforcement (backup policy or encryption keys)</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Segoe UI" panose="020B0502040204020203" pitchFamily="34" charset="0"/>
                          <a:cs typeface="Segoe UI" panose="020B0502040204020203" pitchFamily="34" charset="0"/>
                        </a:rPr>
                        <a:t>Licensing tied to System Center</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Segoe UI" panose="020B0502040204020203" pitchFamily="34" charset="0"/>
                          <a:cs typeface="Segoe UI" panose="020B0502040204020203" pitchFamily="34" charset="0"/>
                        </a:rPr>
                        <a:t>Requires Azure subscription only to backup to Azure </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64743">
                <a:tc>
                  <a:txBody>
                    <a:bodyPr/>
                    <a:lstStyle/>
                    <a:p>
                      <a:r>
                        <a:rPr lang="en-US" sz="1400" b="1" dirty="0">
                          <a:solidFill>
                            <a:schemeClr val="tx1"/>
                          </a:solidFill>
                          <a:latin typeface="Segoe UI" panose="020B0502040204020203" pitchFamily="34" charset="0"/>
                          <a:cs typeface="Segoe UI" panose="020B0502040204020203" pitchFamily="34" charset="0"/>
                        </a:rPr>
                        <a:t>Microsoft Azure Backup Server</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0" indent="0">
                        <a:buFont typeface="Arial" panose="020B0604020202020204" pitchFamily="34" charset="0"/>
                        <a:buNone/>
                      </a:pPr>
                      <a:r>
                        <a:rPr lang="en-US" sz="1400" b="0" baseline="0" dirty="0">
                          <a:solidFill>
                            <a:schemeClr val="tx1"/>
                          </a:solidFill>
                          <a:latin typeface="Segoe UI" panose="020B0502040204020203" pitchFamily="34" charset="0"/>
                          <a:cs typeface="Segoe UI" panose="020B0502040204020203" pitchFamily="34" charset="0"/>
                        </a:rPr>
                        <a:t>Works just like System Center Data Protection Manager and Azure Backup except:</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Segoe UI" panose="020B0502040204020203" pitchFamily="34" charset="0"/>
                          <a:cs typeface="Segoe UI" panose="020B0502040204020203" pitchFamily="34" charset="0"/>
                        </a:rPr>
                        <a:t>Requires Azure subscription always</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Segoe UI" panose="020B0502040204020203" pitchFamily="34" charset="0"/>
                          <a:cs typeface="Segoe UI" panose="020B0502040204020203" pitchFamily="34" charset="0"/>
                        </a:rPr>
                        <a:t>Pay as you go license - tied to Azure subscription (SQL Server License bundled with Azure backup server) </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Segoe UI" panose="020B0502040204020203" pitchFamily="34" charset="0"/>
                          <a:cs typeface="Segoe UI" panose="020B0502040204020203" pitchFamily="34" charset="0"/>
                        </a:rPr>
                        <a:t>Cost effective for SMB</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Segoe UI" panose="020B0502040204020203" pitchFamily="34" charset="0"/>
                          <a:cs typeface="Segoe UI" panose="020B0502040204020203" pitchFamily="34" charset="0"/>
                        </a:rPr>
                        <a:t>No tape backup support</a:t>
                      </a:r>
                    </a:p>
                    <a:p>
                      <a:pPr marL="0" marR="0" indent="0" algn="l" defTabSz="91429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baseline="0" dirty="0">
                          <a:solidFill>
                            <a:schemeClr val="tx1"/>
                          </a:solidFill>
                          <a:latin typeface="Segoe UI" panose="020B0502040204020203" pitchFamily="34" charset="0"/>
                          <a:cs typeface="Segoe UI" panose="020B0502040204020203" pitchFamily="34" charset="0"/>
                        </a:rPr>
                        <a:t>Note:</a:t>
                      </a:r>
                      <a:r>
                        <a:rPr lang="en-US" sz="1400" b="0" baseline="0" dirty="0">
                          <a:solidFill>
                            <a:schemeClr val="tx1"/>
                          </a:solidFill>
                          <a:latin typeface="Segoe UI" panose="020B0502040204020203" pitchFamily="34" charset="0"/>
                          <a:cs typeface="Segoe UI" panose="020B0502040204020203" pitchFamily="34" charset="0"/>
                        </a:rPr>
                        <a:t> Can perform disk to disk backup (or) disk to disk to cloud  backup - sending backup data to Azure is optional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564743">
                <a:tc>
                  <a:txBody>
                    <a:bodyPr/>
                    <a:lstStyle/>
                    <a:p>
                      <a:r>
                        <a:rPr lang="en-US" sz="1400" b="1" dirty="0">
                          <a:solidFill>
                            <a:schemeClr val="tx1"/>
                          </a:solidFill>
                          <a:latin typeface="Segoe UI" panose="020B0502040204020203" pitchFamily="34" charset="0"/>
                          <a:cs typeface="Segoe UI" panose="020B0502040204020203" pitchFamily="34" charset="0"/>
                        </a:rPr>
                        <a:t>Microsoft Azure Backup Agent (MARS agent)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1"/>
                    </a:solidFill>
                  </a:tcPr>
                </a:tc>
                <a:tc>
                  <a:txBody>
                    <a:bodyPr/>
                    <a:lstStyle/>
                    <a:p>
                      <a:pPr marL="285750" indent="-285750">
                        <a:buFont typeface="Arial" panose="020B0604020202020204" pitchFamily="34" charset="0"/>
                        <a:buChar char="•"/>
                      </a:pPr>
                      <a:r>
                        <a:rPr lang="en-US" sz="1400" b="0" dirty="0">
                          <a:solidFill>
                            <a:schemeClr val="tx1"/>
                          </a:solidFill>
                          <a:latin typeface="Segoe UI" panose="020B0502040204020203" pitchFamily="34" charset="0"/>
                          <a:cs typeface="Segoe UI" panose="020B0502040204020203" pitchFamily="34" charset="0"/>
                        </a:rPr>
                        <a:t>No</a:t>
                      </a:r>
                      <a:r>
                        <a:rPr lang="en-US" sz="1400" b="0" baseline="0" dirty="0">
                          <a:solidFill>
                            <a:schemeClr val="tx1"/>
                          </a:solidFill>
                          <a:latin typeface="Segoe UI" panose="020B0502040204020203" pitchFamily="34" charset="0"/>
                          <a:cs typeface="Segoe UI" panose="020B0502040204020203" pitchFamily="34" charset="0"/>
                        </a:rPr>
                        <a:t> on-premises storage (D to C) </a:t>
                      </a:r>
                    </a:p>
                    <a:p>
                      <a:pPr marL="285750" indent="-285750">
                        <a:buFont typeface="Arial" panose="020B0604020202020204" pitchFamily="34" charset="0"/>
                        <a:buChar char="•"/>
                      </a:pPr>
                      <a:r>
                        <a:rPr lang="en-US" sz="1400" b="0" baseline="0" dirty="0">
                          <a:solidFill>
                            <a:schemeClr val="tx1"/>
                          </a:solidFill>
                          <a:latin typeface="Segoe UI" panose="020B0502040204020203" pitchFamily="34" charset="0"/>
                          <a:cs typeface="Segoe UI" panose="020B0502040204020203" pitchFamily="34" charset="0"/>
                        </a:rPr>
                        <a:t>No additional infrastructure needed</a:t>
                      </a:r>
                    </a:p>
                    <a:p>
                      <a:pPr marL="285750" indent="-285750">
                        <a:buFont typeface="Arial" panose="020B0604020202020204" pitchFamily="34" charset="0"/>
                        <a:buChar char="•"/>
                      </a:pPr>
                      <a:r>
                        <a:rPr lang="en-US" sz="1400" b="0" baseline="0" dirty="0">
                          <a:solidFill>
                            <a:schemeClr val="tx1"/>
                          </a:solidFill>
                          <a:latin typeface="Segoe UI" panose="020B0502040204020203" pitchFamily="34" charset="0"/>
                          <a:cs typeface="Segoe UI" panose="020B0502040204020203" pitchFamily="34" charset="0"/>
                        </a:rPr>
                        <a:t>File/folder protection only (no other workloads)</a:t>
                      </a:r>
                    </a:p>
                    <a:p>
                      <a:pPr marL="285750" indent="-285750">
                        <a:buFont typeface="Arial" panose="020B0604020202020204" pitchFamily="34" charset="0"/>
                        <a:buChar char="•"/>
                      </a:pPr>
                      <a:r>
                        <a:rPr lang="en-US" sz="1400" b="0" baseline="0" dirty="0">
                          <a:solidFill>
                            <a:schemeClr val="tx1"/>
                          </a:solidFill>
                          <a:latin typeface="Segoe UI" panose="020B0502040204020203" pitchFamily="34" charset="0"/>
                          <a:cs typeface="Segoe UI" panose="020B0502040204020203" pitchFamily="34" charset="0"/>
                        </a:rPr>
                        <a:t>Windows Servers require internet connectivity</a:t>
                      </a:r>
                    </a:p>
                    <a:p>
                      <a:pPr marL="285750" marR="0" indent="-285750" algn="l" defTabSz="9142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solidFill>
                            <a:schemeClr val="tx1"/>
                          </a:solidFill>
                          <a:latin typeface="Segoe UI" panose="020B0502040204020203" pitchFamily="34" charset="0"/>
                          <a:cs typeface="Segoe UI" panose="020B0502040204020203" pitchFamily="34" charset="0"/>
                        </a:rPr>
                        <a:t>Self Service Backup and Recovery</a:t>
                      </a:r>
                    </a:p>
                    <a:p>
                      <a:pPr marL="285750" indent="-285750">
                        <a:buFont typeface="Arial" panose="020B0604020202020204" pitchFamily="34" charset="0"/>
                        <a:buChar char="•"/>
                      </a:pPr>
                      <a:r>
                        <a:rPr lang="en-US" sz="1400" b="0" baseline="0" dirty="0">
                          <a:solidFill>
                            <a:schemeClr val="tx1"/>
                          </a:solidFill>
                          <a:latin typeface="Segoe UI" panose="020B0502040204020203" pitchFamily="34" charset="0"/>
                          <a:cs typeface="Segoe UI" panose="020B0502040204020203" pitchFamily="34" charset="0"/>
                        </a:rPr>
                        <a:t>Maximum backups can be thrice a day and single backup policy per server</a:t>
                      </a:r>
                    </a:p>
                    <a:p>
                      <a:pPr marL="285750" indent="-285750">
                        <a:buFont typeface="Arial" panose="020B0604020202020204" pitchFamily="34" charset="0"/>
                        <a:buChar char="•"/>
                      </a:pPr>
                      <a:r>
                        <a:rPr lang="en-US" sz="1400" b="0" baseline="0" dirty="0">
                          <a:solidFill>
                            <a:schemeClr val="tx1"/>
                          </a:solidFill>
                          <a:latin typeface="Segoe UI" panose="020B0502040204020203" pitchFamily="34" charset="0"/>
                          <a:cs typeface="Segoe UI" panose="020B0502040204020203" pitchFamily="34" charset="0"/>
                        </a:rPr>
                        <a:t>No central enforcement of encryption keys or policy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8" name="Slide Number Placeholder 7"/>
          <p:cNvSpPr>
            <a:spLocks noGrp="1"/>
          </p:cNvSpPr>
          <p:nvPr>
            <p:ph type="sldNum" sz="quarter" idx="12"/>
          </p:nvPr>
        </p:nvSpPr>
        <p:spPr/>
        <p:txBody>
          <a:bodyPr/>
          <a:lstStyle/>
          <a:p>
            <a:fld id="{AFFF257A-30C5-4AFB-911B-BE4CEEA1EA82}"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303675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1: Introduction to Microsoft Azure Backup	</a:t>
            </a:r>
          </a:p>
        </p:txBody>
      </p:sp>
      <p:sp>
        <p:nvSpPr>
          <p:cNvPr id="7" name="Text Placeholder 6"/>
          <p:cNvSpPr>
            <a:spLocks noGrp="1"/>
          </p:cNvSpPr>
          <p:nvPr>
            <p:ph type="body" sz="quarter" idx="12"/>
          </p:nvPr>
        </p:nvSpPr>
        <p:spPr/>
        <p:txBody>
          <a:bodyPr/>
          <a:lstStyle/>
          <a:p>
            <a:r>
              <a:rPr lang="en-US" dirty="0"/>
              <a:t>Section 1: Prepare for WAB</a:t>
            </a:r>
          </a:p>
        </p:txBody>
      </p:sp>
      <p:sp>
        <p:nvSpPr>
          <p:cNvPr id="3" name="Text Placeholder 2"/>
          <p:cNvSpPr>
            <a:spLocks noGrp="1"/>
          </p:cNvSpPr>
          <p:nvPr>
            <p:ph type="body" sz="quarter" idx="14"/>
          </p:nvPr>
        </p:nvSpPr>
        <p:spPr/>
        <p:txBody>
          <a:bodyPr/>
          <a:lstStyle/>
          <a:p>
            <a:r>
              <a:rPr lang="en-US" dirty="0"/>
              <a:t>Getting Started – Step-by-step</a:t>
            </a:r>
          </a:p>
        </p:txBody>
      </p:sp>
    </p:spTree>
    <p:extLst>
      <p:ext uri="{BB962C8B-B14F-4D97-AF65-F5344CB8AC3E}">
        <p14:creationId xmlns:p14="http://schemas.microsoft.com/office/powerpoint/2010/main" val="117800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Getting Started with Azure Backup – On-Premises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26</a:t>
            </a:fld>
            <a:endParaRPr lang="en-US" dirty="0"/>
          </a:p>
        </p:txBody>
      </p:sp>
      <p:sp>
        <p:nvSpPr>
          <p:cNvPr id="4" name="Text Placeholder 3"/>
          <p:cNvSpPr>
            <a:spLocks noGrp="1"/>
          </p:cNvSpPr>
          <p:nvPr>
            <p:ph type="body" sz="quarter" idx="13"/>
          </p:nvPr>
        </p:nvSpPr>
        <p:spPr/>
        <p:txBody>
          <a:bodyPr/>
          <a:lstStyle/>
          <a:p>
            <a:r>
              <a:rPr lang="en-US" dirty="0"/>
              <a:t>To back up files and data from your Windows Server to Azure, you must first:</a:t>
            </a:r>
          </a:p>
          <a:p>
            <a:pPr lvl="1"/>
            <a:r>
              <a:rPr lang="en-US" dirty="0"/>
              <a:t>Create a Backup vault — Create a vault in the Azure Backup console</a:t>
            </a:r>
          </a:p>
          <a:p>
            <a:pPr lvl="2"/>
            <a:r>
              <a:rPr lang="en-US" dirty="0"/>
              <a:t>To back up files and data from your Windows Server or System Center Data Protection Manager to Azure or when backing up Infrastructure as a Service (IaaS) VMs to Azure, you must create a backup vault in the geographic region where you want to store the data</a:t>
            </a:r>
          </a:p>
          <a:p>
            <a:pPr lvl="1"/>
            <a:r>
              <a:rPr lang="en-US" dirty="0"/>
              <a:t>Download vault credentials — In Azure Backup, upload the management certificate that you created to the vault</a:t>
            </a:r>
          </a:p>
          <a:p>
            <a:pPr lvl="1"/>
            <a:r>
              <a:rPr lang="en-US" dirty="0"/>
              <a:t>Install the Azure Backup Agent and register the server — From Azure Backup, install the agent and register the server in the backup vault</a:t>
            </a:r>
          </a:p>
          <a:p>
            <a:pPr lvl="1"/>
            <a:endParaRPr lang="en-US" dirty="0"/>
          </a:p>
          <a:p>
            <a:endParaRPr lang="en-US" dirty="0"/>
          </a:p>
        </p:txBody>
      </p:sp>
    </p:spTree>
    <p:extLst>
      <p:ext uri="{BB962C8B-B14F-4D97-AF65-F5344CB8AC3E}">
        <p14:creationId xmlns:p14="http://schemas.microsoft.com/office/powerpoint/2010/main" val="1999636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Backup Vault (Classic)</a:t>
            </a:r>
          </a:p>
        </p:txBody>
      </p:sp>
      <p:sp>
        <p:nvSpPr>
          <p:cNvPr id="3" name="Slide Number Placeholder 2"/>
          <p:cNvSpPr>
            <a:spLocks noGrp="1"/>
          </p:cNvSpPr>
          <p:nvPr>
            <p:ph type="sldNum" sz="quarter" idx="12"/>
          </p:nvPr>
        </p:nvSpPr>
        <p:spPr/>
        <p:txBody>
          <a:bodyPr/>
          <a:lstStyle/>
          <a:p>
            <a:fld id="{AFFF257A-30C5-4AFB-911B-BE4CEEA1EA82}" type="slidenum">
              <a:rPr lang="en-US" smtClean="0"/>
              <a:pPr/>
              <a:t>27</a:t>
            </a:fld>
            <a:endParaRPr lang="en-US" dirty="0"/>
          </a:p>
        </p:txBody>
      </p:sp>
      <p:sp>
        <p:nvSpPr>
          <p:cNvPr id="4" name="Text Placeholder 3"/>
          <p:cNvSpPr>
            <a:spLocks noGrp="1"/>
          </p:cNvSpPr>
          <p:nvPr>
            <p:ph type="body" sz="quarter" idx="13"/>
          </p:nvPr>
        </p:nvSpPr>
        <p:spPr/>
        <p:txBody>
          <a:bodyPr/>
          <a:lstStyle/>
          <a:p>
            <a:pPr marL="457200" lvl="0" indent="-457200">
              <a:buFont typeface="+mj-lt"/>
              <a:buAutoNum type="arabicPeriod"/>
            </a:pPr>
            <a:r>
              <a:rPr lang="en-US" dirty="0"/>
              <a:t>Go to Azure Management Portal, </a:t>
            </a:r>
            <a:r>
              <a:rPr lang="en-US" dirty="0">
                <a:hlinkClick r:id="rId3"/>
              </a:rPr>
              <a:t>https://manage.windowsazure.com</a:t>
            </a:r>
            <a:endParaRPr lang="en-US" dirty="0"/>
          </a:p>
          <a:p>
            <a:pPr marL="457200" lvl="0" indent="-457200">
              <a:buFont typeface="+mj-lt"/>
              <a:buAutoNum type="arabicPeriod"/>
            </a:pPr>
            <a:r>
              <a:rPr lang="en-US" dirty="0"/>
              <a:t>Browse the “+New” icon at the lowermost section</a:t>
            </a:r>
          </a:p>
          <a:p>
            <a:pPr lvl="0"/>
            <a:endParaRPr lang="en-US" dirty="0"/>
          </a:p>
          <a:p>
            <a:pPr lvl="0"/>
            <a:endParaRPr lang="en-US" dirty="0"/>
          </a:p>
          <a:p>
            <a:pPr lvl="1"/>
            <a:r>
              <a:rPr lang="en-US" dirty="0">
                <a:latin typeface="Segoe"/>
                <a:ea typeface="Calibri" panose="020F0502020204030204" pitchFamily="34" charset="0"/>
                <a:cs typeface="Times New Roman" panose="02020603050405020304" pitchFamily="18" charset="0"/>
              </a:rPr>
              <a:t>Create the backup vault with a name and choose a region</a:t>
            </a:r>
          </a:p>
          <a:p>
            <a:pPr lvl="0"/>
            <a:endParaRPr lang="en-US" dirty="0"/>
          </a:p>
          <a:p>
            <a:endParaRPr lang="en-US" dirty="0"/>
          </a:p>
        </p:txBody>
      </p:sp>
      <p:pic>
        <p:nvPicPr>
          <p:cNvPr id="5" name="Picture 4"/>
          <p:cNvPicPr/>
          <p:nvPr/>
        </p:nvPicPr>
        <p:blipFill>
          <a:blip r:embed="rId4"/>
          <a:stretch>
            <a:fillRect/>
          </a:stretch>
        </p:blipFill>
        <p:spPr>
          <a:xfrm>
            <a:off x="709965" y="2044844"/>
            <a:ext cx="6034107" cy="52006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1197220" y="3284984"/>
            <a:ext cx="5834884" cy="2656734"/>
          </a:xfrm>
          <a:prstGeom prst="rect">
            <a:avLst/>
          </a:prstGeom>
        </p:spPr>
      </p:pic>
    </p:spTree>
    <p:extLst>
      <p:ext uri="{BB962C8B-B14F-4D97-AF65-F5344CB8AC3E}">
        <p14:creationId xmlns:p14="http://schemas.microsoft.com/office/powerpoint/2010/main" val="2579201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the Vault Credentials (Classic) </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28</a:t>
            </a:fld>
            <a:endParaRPr lang="en-US" dirty="0">
              <a:solidFill>
                <a:prstClr val="black">
                  <a:tint val="75000"/>
                </a:prstClr>
              </a:solidFill>
            </a:endParaRPr>
          </a:p>
        </p:txBody>
      </p:sp>
      <p:sp>
        <p:nvSpPr>
          <p:cNvPr id="4" name="Text Placeholder 3"/>
          <p:cNvSpPr>
            <a:spLocks noGrp="1"/>
          </p:cNvSpPr>
          <p:nvPr>
            <p:ph type="body" sz="quarter" idx="13"/>
          </p:nvPr>
        </p:nvSpPr>
        <p:spPr>
          <a:xfrm>
            <a:off x="402336" y="1143000"/>
            <a:ext cx="5045592" cy="4956048"/>
          </a:xfrm>
        </p:spPr>
        <p:txBody>
          <a:bodyPr/>
          <a:lstStyle/>
          <a:p>
            <a:pPr marL="457200" indent="-457200">
              <a:buFont typeface="+mj-lt"/>
              <a:buAutoNum type="arabicPeriod"/>
            </a:pPr>
            <a:r>
              <a:rPr lang="en-US" dirty="0"/>
              <a:t>Navigate to Recovery Services</a:t>
            </a:r>
          </a:p>
          <a:p>
            <a:pPr marL="457200" indent="-457200">
              <a:buFont typeface="+mj-lt"/>
              <a:buAutoNum type="arabicPeriod"/>
            </a:pPr>
            <a:r>
              <a:rPr lang="en-US" dirty="0"/>
              <a:t>Click the Vault you created </a:t>
            </a:r>
          </a:p>
          <a:p>
            <a:pPr marL="457200" indent="-457200">
              <a:buFont typeface="+mj-lt"/>
              <a:buAutoNum type="arabicPeriod"/>
            </a:pPr>
            <a:r>
              <a:rPr lang="en-US" dirty="0"/>
              <a:t>Download Vault Credentials and Agent</a:t>
            </a:r>
          </a:p>
        </p:txBody>
      </p:sp>
      <p:pic>
        <p:nvPicPr>
          <p:cNvPr id="5" name="Picture 4"/>
          <p:cNvPicPr/>
          <p:nvPr/>
        </p:nvPicPr>
        <p:blipFill>
          <a:blip r:embed="rId3"/>
          <a:stretch>
            <a:fillRect/>
          </a:stretch>
        </p:blipFill>
        <p:spPr>
          <a:xfrm>
            <a:off x="5609396" y="1266150"/>
            <a:ext cx="5311140" cy="5043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4181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Recovery Services Vault (ARM)</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29</a:t>
            </a:fld>
            <a:endParaRPr lang="en-US" dirty="0">
              <a:solidFill>
                <a:prstClr val="black">
                  <a:tint val="75000"/>
                </a:prstClr>
              </a:solidFill>
            </a:endParaRPr>
          </a:p>
        </p:txBody>
      </p:sp>
      <p:sp>
        <p:nvSpPr>
          <p:cNvPr id="4" name="Text Placeholder 3"/>
          <p:cNvSpPr>
            <a:spLocks noGrp="1"/>
          </p:cNvSpPr>
          <p:nvPr>
            <p:ph type="body" sz="quarter" idx="13"/>
          </p:nvPr>
        </p:nvSpPr>
        <p:spPr/>
        <p:txBody>
          <a:bodyPr/>
          <a:lstStyle/>
          <a:p>
            <a:pPr marL="457200" indent="-457200">
              <a:buFont typeface="+mj-lt"/>
              <a:buAutoNum type="arabicPeriod"/>
            </a:pPr>
            <a:r>
              <a:rPr lang="en-US" dirty="0"/>
              <a:t>Go to the Azure Portal </a:t>
            </a:r>
            <a:r>
              <a:rPr lang="en-US" dirty="0">
                <a:hlinkClick r:id="rId2"/>
              </a:rPr>
              <a:t>https://portal.azure.com</a:t>
            </a:r>
            <a:r>
              <a:rPr lang="en-US" dirty="0"/>
              <a:t> </a:t>
            </a:r>
          </a:p>
          <a:p>
            <a:pPr marL="457200" indent="-457200">
              <a:buFont typeface="+mj-lt"/>
              <a:buAutoNum type="arabicPeriod"/>
            </a:pPr>
            <a:r>
              <a:rPr lang="en-US" dirty="0"/>
              <a:t>Click the New icon in the top left corner</a:t>
            </a:r>
          </a:p>
          <a:p>
            <a:pPr marL="457200" indent="-457200">
              <a:buFont typeface="+mj-lt"/>
              <a:buAutoNum type="arabicPeriod"/>
            </a:pPr>
            <a:r>
              <a:rPr lang="en-US" dirty="0"/>
              <a:t>From the Management category choose</a:t>
            </a:r>
            <a:br>
              <a:rPr lang="en-US" dirty="0"/>
            </a:br>
            <a:r>
              <a:rPr lang="en-US" dirty="0"/>
              <a:t>Backup and Site Recovery (OMS)</a:t>
            </a:r>
            <a:br>
              <a:rPr lang="en-US" dirty="0"/>
            </a:br>
            <a:r>
              <a:rPr lang="en-US" dirty="0"/>
              <a:t/>
            </a:r>
            <a:br>
              <a:rPr lang="en-US" dirty="0"/>
            </a:br>
            <a:r>
              <a:rPr lang="en-US" dirty="0"/>
              <a:t/>
            </a:r>
            <a:br>
              <a:rPr lang="en-US" dirty="0"/>
            </a:br>
            <a:r>
              <a:rPr lang="en-US" dirty="0"/>
              <a:t/>
            </a:r>
            <a:br>
              <a:rPr lang="en-US" dirty="0"/>
            </a:br>
            <a:endParaRPr lang="en-US" dirty="0"/>
          </a:p>
          <a:p>
            <a:pPr marL="457200" indent="-457200">
              <a:buFont typeface="+mj-lt"/>
              <a:buAutoNum type="arabicPeriod"/>
            </a:pPr>
            <a:r>
              <a:rPr lang="en-US" dirty="0"/>
              <a:t>Create the vault and choose a Resource Group and Location</a:t>
            </a:r>
          </a:p>
          <a:p>
            <a:pPr marL="457200" indent="-457200">
              <a:buFont typeface="+mj-lt"/>
              <a:buAutoNum type="arabicPeriod"/>
            </a:pPr>
            <a:endParaRPr lang="en-US" dirty="0"/>
          </a:p>
          <a:p>
            <a:pPr marL="0" indent="0">
              <a:buNone/>
            </a:pPr>
            <a:endParaRPr lang="en-US" dirty="0"/>
          </a:p>
        </p:txBody>
      </p:sp>
      <p:pic>
        <p:nvPicPr>
          <p:cNvPr id="5" name="Picture 4"/>
          <p:cNvPicPr/>
          <p:nvPr/>
        </p:nvPicPr>
        <p:blipFill>
          <a:blip r:embed="rId3"/>
          <a:stretch>
            <a:fillRect/>
          </a:stretch>
        </p:blipFill>
        <p:spPr>
          <a:xfrm>
            <a:off x="7896200" y="1244854"/>
            <a:ext cx="2524125" cy="4417060"/>
          </a:xfrm>
          <a:prstGeom prst="rect">
            <a:avLst/>
          </a:prstGeom>
        </p:spPr>
      </p:pic>
      <p:pic>
        <p:nvPicPr>
          <p:cNvPr id="6" name="Picture 5"/>
          <p:cNvPicPr>
            <a:picLocks noChangeAspect="1"/>
          </p:cNvPicPr>
          <p:nvPr/>
        </p:nvPicPr>
        <p:blipFill>
          <a:blip r:embed="rId4"/>
          <a:stretch>
            <a:fillRect/>
          </a:stretch>
        </p:blipFill>
        <p:spPr>
          <a:xfrm>
            <a:off x="1055440" y="3012998"/>
            <a:ext cx="3190394" cy="992066"/>
          </a:xfrm>
          <a:prstGeom prst="rect">
            <a:avLst/>
          </a:prstGeom>
        </p:spPr>
      </p:pic>
    </p:spTree>
    <p:extLst>
      <p:ext uri="{BB962C8B-B14F-4D97-AF65-F5344CB8AC3E}">
        <p14:creationId xmlns:p14="http://schemas.microsoft.com/office/powerpoint/2010/main" val="330475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Challenges</a:t>
            </a:r>
            <a:endParaRPr lang="en-GB" dirty="0"/>
          </a:p>
        </p:txBody>
      </p:sp>
      <p:sp>
        <p:nvSpPr>
          <p:cNvPr id="54" name="Rectangle 53"/>
          <p:cNvSpPr/>
          <p:nvPr/>
        </p:nvSpPr>
        <p:spPr>
          <a:xfrm>
            <a:off x="2350203" y="2176922"/>
            <a:ext cx="5071645" cy="341632"/>
          </a:xfrm>
          <a:prstGeom prst="rect">
            <a:avLst/>
          </a:prstGeom>
        </p:spPr>
        <p:txBody>
          <a:bodyPr wrap="none">
            <a:spAutoFit/>
          </a:bodyPr>
          <a:lstStyle/>
          <a:p>
            <a:pPr>
              <a:lnSpc>
                <a:spcPct val="90000"/>
              </a:lnSpc>
            </a:pPr>
            <a:r>
              <a:rPr lang="en-GB"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 rates are growing at rapid growth per year </a:t>
            </a:r>
          </a:p>
        </p:txBody>
      </p:sp>
      <p:sp>
        <p:nvSpPr>
          <p:cNvPr id="94" name="TextBox 93"/>
          <p:cNvSpPr txBox="1"/>
          <p:nvPr/>
        </p:nvSpPr>
        <p:spPr>
          <a:xfrm>
            <a:off x="2111813" y="1702295"/>
            <a:ext cx="2508300" cy="566656"/>
          </a:xfrm>
          <a:prstGeom prst="rect">
            <a:avLst/>
          </a:prstGeom>
          <a:noFill/>
        </p:spPr>
        <p:txBody>
          <a:bodyPr wrap="none" lIns="179285" tIns="143428" rIns="179285" bIns="143428" rtlCol="0">
            <a:spAutoFit/>
          </a:bodyPr>
          <a:lstStyle/>
          <a:p>
            <a:pPr>
              <a:lnSpc>
                <a:spcPct val="90000"/>
              </a:lnSpc>
            </a:pPr>
            <a:r>
              <a:rPr lang="en-GB"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Rapid Data Growth</a:t>
            </a:r>
          </a:p>
        </p:txBody>
      </p:sp>
      <p:pic>
        <p:nvPicPr>
          <p:cNvPr id="95" name="Picture 94"/>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27915" y="1430152"/>
            <a:ext cx="1296739" cy="1278039"/>
          </a:xfrm>
          <a:prstGeom prst="rect">
            <a:avLst/>
          </a:prstGeom>
          <a:solidFill>
            <a:srgbClr val="FFFFFF"/>
          </a:solidFill>
          <a:ln>
            <a:noFill/>
          </a:ln>
          <a:effectLst/>
          <a:extLst/>
        </p:spPr>
      </p:pic>
      <p:sp>
        <p:nvSpPr>
          <p:cNvPr id="96" name="Rectangle 95"/>
          <p:cNvSpPr/>
          <p:nvPr/>
        </p:nvSpPr>
        <p:spPr>
          <a:xfrm>
            <a:off x="2338006" y="4346657"/>
            <a:ext cx="4546886" cy="1058688"/>
          </a:xfrm>
          <a:prstGeom prst="rect">
            <a:avLst/>
          </a:prstGeom>
        </p:spPr>
        <p:txBody>
          <a:bodyPr wrap="none">
            <a:spAutoFit/>
          </a:bodyPr>
          <a:lstStyle/>
          <a:p>
            <a:pPr marL="285750" indent="-285750">
              <a:lnSpc>
                <a:spcPct val="120000"/>
              </a:lnSpc>
              <a:buFont typeface="Arial" panose="020B0604020202020204" pitchFamily="34" charset="0"/>
              <a:buChar char="•"/>
            </a:pPr>
            <a:r>
              <a:rPr lang="en-US" dirty="0">
                <a:latin typeface="Segoe UI" panose="020B0502040204020203" pitchFamily="34" charset="0"/>
                <a:cs typeface="Segoe UI" panose="020B0502040204020203" pitchFamily="34" charset="0"/>
              </a:rPr>
              <a:t>Cost of storage growing</a:t>
            </a:r>
          </a:p>
          <a:p>
            <a:pPr marL="285750" indent="-285750">
              <a:lnSpc>
                <a:spcPct val="120000"/>
              </a:lnSpc>
              <a:buFont typeface="Arial" panose="020B0604020202020204" pitchFamily="34" charset="0"/>
              <a:buChar char="•"/>
            </a:pPr>
            <a:r>
              <a:rPr lang="en-US" dirty="0">
                <a:latin typeface="Segoe UI" panose="020B0502040204020203" pitchFamily="34" charset="0"/>
                <a:cs typeface="Segoe UI" panose="020B0502040204020203" pitchFamily="34" charset="0"/>
              </a:rPr>
              <a:t>Cost of backup solutions</a:t>
            </a:r>
          </a:p>
          <a:p>
            <a:pPr marL="285750" indent="-285750">
              <a:lnSpc>
                <a:spcPct val="120000"/>
              </a:lnSpc>
              <a:buFont typeface="Arial" panose="020B0604020202020204" pitchFamily="34" charset="0"/>
              <a:buChar char="•"/>
            </a:pPr>
            <a:r>
              <a:rPr lang="en-US" dirty="0">
                <a:latin typeface="Segoe UI" panose="020B0502040204020203" pitchFamily="34" charset="0"/>
                <a:cs typeface="Segoe UI" panose="020B0502040204020203" pitchFamily="34" charset="0"/>
              </a:rPr>
              <a:t>Complexity of managing all that storage</a:t>
            </a:r>
            <a:endParaRPr lang="en-GB"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grpSp>
        <p:nvGrpSpPr>
          <p:cNvPr id="97" name="Group 96"/>
          <p:cNvGrpSpPr/>
          <p:nvPr/>
        </p:nvGrpSpPr>
        <p:grpSpPr>
          <a:xfrm>
            <a:off x="249380" y="3856323"/>
            <a:ext cx="1746283" cy="1634277"/>
            <a:chOff x="4468813" y="3567113"/>
            <a:chExt cx="1360487" cy="1282700"/>
          </a:xfrm>
          <a:solidFill>
            <a:schemeClr val="tx1"/>
          </a:solidFill>
        </p:grpSpPr>
        <p:sp>
          <p:nvSpPr>
            <p:cNvPr id="98" name="Freeform 97"/>
            <p:cNvSpPr>
              <a:spLocks noEditPoints="1"/>
            </p:cNvSpPr>
            <p:nvPr/>
          </p:nvSpPr>
          <p:spPr bwMode="auto">
            <a:xfrm>
              <a:off x="4813300" y="3913188"/>
              <a:ext cx="668337" cy="668338"/>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99" name="Freeform 98"/>
            <p:cNvSpPr>
              <a:spLocks/>
            </p:cNvSpPr>
            <p:nvPr/>
          </p:nvSpPr>
          <p:spPr bwMode="auto">
            <a:xfrm>
              <a:off x="4918075" y="4098925"/>
              <a:ext cx="260350" cy="355600"/>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00" name="Freeform 99"/>
            <p:cNvSpPr>
              <a:spLocks noEditPoints="1"/>
            </p:cNvSpPr>
            <p:nvPr/>
          </p:nvSpPr>
          <p:spPr bwMode="auto">
            <a:xfrm>
              <a:off x="5003800" y="3567113"/>
              <a:ext cx="287337" cy="288925"/>
            </a:xfrm>
            <a:custGeom>
              <a:avLst/>
              <a:gdLst>
                <a:gd name="T0" fmla="*/ 149 w 299"/>
                <a:gd name="T1" fmla="*/ 0 h 299"/>
                <a:gd name="T2" fmla="*/ 0 w 299"/>
                <a:gd name="T3" fmla="*/ 150 h 299"/>
                <a:gd name="T4" fmla="*/ 149 w 299"/>
                <a:gd name="T5" fmla="*/ 299 h 299"/>
                <a:gd name="T6" fmla="*/ 299 w 299"/>
                <a:gd name="T7" fmla="*/ 150 h 299"/>
                <a:gd name="T8" fmla="*/ 149 w 299"/>
                <a:gd name="T9" fmla="*/ 0 h 299"/>
                <a:gd name="T10" fmla="*/ 149 w 299"/>
                <a:gd name="T11" fmla="*/ 280 h 299"/>
                <a:gd name="T12" fmla="*/ 19 w 299"/>
                <a:gd name="T13" fmla="*/ 150 h 299"/>
                <a:gd name="T14" fmla="*/ 149 w 299"/>
                <a:gd name="T15" fmla="*/ 19 h 299"/>
                <a:gd name="T16" fmla="*/ 280 w 299"/>
                <a:gd name="T17" fmla="*/ 150 h 299"/>
                <a:gd name="T18" fmla="*/ 149 w 299"/>
                <a:gd name="T19" fmla="*/ 28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299">
                  <a:moveTo>
                    <a:pt x="149" y="0"/>
                  </a:moveTo>
                  <a:cubicBezTo>
                    <a:pt x="67" y="0"/>
                    <a:pt x="0" y="67"/>
                    <a:pt x="0" y="150"/>
                  </a:cubicBezTo>
                  <a:cubicBezTo>
                    <a:pt x="0" y="232"/>
                    <a:pt x="67" y="299"/>
                    <a:pt x="149" y="299"/>
                  </a:cubicBezTo>
                  <a:cubicBezTo>
                    <a:pt x="232" y="299"/>
                    <a:pt x="299" y="232"/>
                    <a:pt x="299" y="150"/>
                  </a:cubicBezTo>
                  <a:cubicBezTo>
                    <a:pt x="299" y="67"/>
                    <a:pt x="232" y="0"/>
                    <a:pt x="149" y="0"/>
                  </a:cubicBezTo>
                  <a:close/>
                  <a:moveTo>
                    <a:pt x="149" y="280"/>
                  </a:moveTo>
                  <a:cubicBezTo>
                    <a:pt x="77" y="280"/>
                    <a:pt x="19" y="222"/>
                    <a:pt x="19" y="150"/>
                  </a:cubicBezTo>
                  <a:cubicBezTo>
                    <a:pt x="19" y="78"/>
                    <a:pt x="77" y="19"/>
                    <a:pt x="149" y="19"/>
                  </a:cubicBezTo>
                  <a:cubicBezTo>
                    <a:pt x="221" y="19"/>
                    <a:pt x="280" y="78"/>
                    <a:pt x="280" y="150"/>
                  </a:cubicBezTo>
                  <a:cubicBezTo>
                    <a:pt x="280" y="222"/>
                    <a:pt x="221" y="280"/>
                    <a:pt x="149"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03" name="Rectangle 102"/>
            <p:cNvSpPr>
              <a:spLocks noChangeArrowheads="1"/>
            </p:cNvSpPr>
            <p:nvPr/>
          </p:nvSpPr>
          <p:spPr bwMode="auto">
            <a:xfrm>
              <a:off x="5138738" y="3836988"/>
              <a:ext cx="17462"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04" name="Freeform 103"/>
            <p:cNvSpPr>
              <a:spLocks noEditPoints="1"/>
            </p:cNvSpPr>
            <p:nvPr/>
          </p:nvSpPr>
          <p:spPr bwMode="auto">
            <a:xfrm>
              <a:off x="4468813" y="3935413"/>
              <a:ext cx="322262" cy="323850"/>
            </a:xfrm>
            <a:custGeom>
              <a:avLst/>
              <a:gdLst>
                <a:gd name="T0" fmla="*/ 26 w 335"/>
                <a:gd name="T1" fmla="*/ 121 h 335"/>
                <a:gd name="T2" fmla="*/ 121 w 335"/>
                <a:gd name="T3" fmla="*/ 309 h 335"/>
                <a:gd name="T4" fmla="*/ 310 w 335"/>
                <a:gd name="T5" fmla="*/ 213 h 335"/>
                <a:gd name="T6" fmla="*/ 214 w 335"/>
                <a:gd name="T7" fmla="*/ 25 h 335"/>
                <a:gd name="T8" fmla="*/ 26 w 335"/>
                <a:gd name="T9" fmla="*/ 121 h 335"/>
                <a:gd name="T10" fmla="*/ 292 w 335"/>
                <a:gd name="T11" fmla="*/ 208 h 335"/>
                <a:gd name="T12" fmla="*/ 127 w 335"/>
                <a:gd name="T13" fmla="*/ 291 h 335"/>
                <a:gd name="T14" fmla="*/ 44 w 335"/>
                <a:gd name="T15" fmla="*/ 127 h 335"/>
                <a:gd name="T16" fmla="*/ 208 w 335"/>
                <a:gd name="T17" fmla="*/ 43 h 335"/>
                <a:gd name="T18" fmla="*/ 292 w 335"/>
                <a:gd name="T19" fmla="*/ 20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5" h="335">
                  <a:moveTo>
                    <a:pt x="26" y="121"/>
                  </a:moveTo>
                  <a:cubicBezTo>
                    <a:pt x="0" y="200"/>
                    <a:pt x="43" y="284"/>
                    <a:pt x="121" y="309"/>
                  </a:cubicBezTo>
                  <a:cubicBezTo>
                    <a:pt x="200" y="335"/>
                    <a:pt x="284" y="292"/>
                    <a:pt x="310" y="213"/>
                  </a:cubicBezTo>
                  <a:cubicBezTo>
                    <a:pt x="335" y="135"/>
                    <a:pt x="292" y="51"/>
                    <a:pt x="214" y="25"/>
                  </a:cubicBezTo>
                  <a:cubicBezTo>
                    <a:pt x="135" y="0"/>
                    <a:pt x="51" y="43"/>
                    <a:pt x="26" y="121"/>
                  </a:cubicBezTo>
                  <a:close/>
                  <a:moveTo>
                    <a:pt x="292" y="208"/>
                  </a:moveTo>
                  <a:cubicBezTo>
                    <a:pt x="269" y="276"/>
                    <a:pt x="196" y="314"/>
                    <a:pt x="127" y="291"/>
                  </a:cubicBezTo>
                  <a:cubicBezTo>
                    <a:pt x="59" y="269"/>
                    <a:pt x="21" y="195"/>
                    <a:pt x="44" y="127"/>
                  </a:cubicBezTo>
                  <a:cubicBezTo>
                    <a:pt x="66" y="58"/>
                    <a:pt x="139" y="21"/>
                    <a:pt x="208" y="43"/>
                  </a:cubicBezTo>
                  <a:cubicBezTo>
                    <a:pt x="276" y="65"/>
                    <a:pt x="314" y="139"/>
                    <a:pt x="292"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06" name="Freeform 105"/>
            <p:cNvSpPr>
              <a:spLocks/>
            </p:cNvSpPr>
            <p:nvPr/>
          </p:nvSpPr>
          <p:spPr bwMode="auto">
            <a:xfrm>
              <a:off x="4746625" y="4125913"/>
              <a:ext cx="95250" cy="47625"/>
            </a:xfrm>
            <a:custGeom>
              <a:avLst/>
              <a:gdLst>
                <a:gd name="T0" fmla="*/ 4 w 60"/>
                <a:gd name="T1" fmla="*/ 0 h 30"/>
                <a:gd name="T2" fmla="*/ 60 w 60"/>
                <a:gd name="T3" fmla="*/ 19 h 30"/>
                <a:gd name="T4" fmla="*/ 56 w 60"/>
                <a:gd name="T5" fmla="*/ 30 h 30"/>
                <a:gd name="T6" fmla="*/ 0 w 60"/>
                <a:gd name="T7" fmla="*/ 12 h 30"/>
                <a:gd name="T8" fmla="*/ 4 w 60"/>
                <a:gd name="T9" fmla="*/ 0 h 30"/>
              </a:gdLst>
              <a:ahLst/>
              <a:cxnLst>
                <a:cxn ang="0">
                  <a:pos x="T0" y="T1"/>
                </a:cxn>
                <a:cxn ang="0">
                  <a:pos x="T2" y="T3"/>
                </a:cxn>
                <a:cxn ang="0">
                  <a:pos x="T4" y="T5"/>
                </a:cxn>
                <a:cxn ang="0">
                  <a:pos x="T6" y="T7"/>
                </a:cxn>
                <a:cxn ang="0">
                  <a:pos x="T8" y="T9"/>
                </a:cxn>
              </a:cxnLst>
              <a:rect l="0" t="0" r="r" b="b"/>
              <a:pathLst>
                <a:path w="60" h="30">
                  <a:moveTo>
                    <a:pt x="4" y="0"/>
                  </a:moveTo>
                  <a:lnTo>
                    <a:pt x="60" y="19"/>
                  </a:lnTo>
                  <a:lnTo>
                    <a:pt x="56" y="30"/>
                  </a:lnTo>
                  <a:lnTo>
                    <a:pt x="0" y="1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07" name="Freeform 106"/>
            <p:cNvSpPr>
              <a:spLocks noEditPoints="1"/>
            </p:cNvSpPr>
            <p:nvPr/>
          </p:nvSpPr>
          <p:spPr bwMode="auto">
            <a:xfrm>
              <a:off x="5507038" y="3935413"/>
              <a:ext cx="322262" cy="323850"/>
            </a:xfrm>
            <a:custGeom>
              <a:avLst/>
              <a:gdLst>
                <a:gd name="T0" fmla="*/ 121 w 335"/>
                <a:gd name="T1" fmla="*/ 25 h 335"/>
                <a:gd name="T2" fmla="*/ 25 w 335"/>
                <a:gd name="T3" fmla="*/ 213 h 335"/>
                <a:gd name="T4" fmla="*/ 214 w 335"/>
                <a:gd name="T5" fmla="*/ 309 h 335"/>
                <a:gd name="T6" fmla="*/ 309 w 335"/>
                <a:gd name="T7" fmla="*/ 121 h 335"/>
                <a:gd name="T8" fmla="*/ 121 w 335"/>
                <a:gd name="T9" fmla="*/ 25 h 335"/>
                <a:gd name="T10" fmla="*/ 127 w 335"/>
                <a:gd name="T11" fmla="*/ 43 h 335"/>
                <a:gd name="T12" fmla="*/ 291 w 335"/>
                <a:gd name="T13" fmla="*/ 127 h 335"/>
                <a:gd name="T14" fmla="*/ 208 w 335"/>
                <a:gd name="T15" fmla="*/ 291 h 335"/>
                <a:gd name="T16" fmla="*/ 43 w 335"/>
                <a:gd name="T17" fmla="*/ 208 h 335"/>
                <a:gd name="T18" fmla="*/ 127 w 335"/>
                <a:gd name="T19" fmla="*/ 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5" h="335">
                  <a:moveTo>
                    <a:pt x="121" y="25"/>
                  </a:moveTo>
                  <a:cubicBezTo>
                    <a:pt x="43" y="51"/>
                    <a:pt x="0" y="135"/>
                    <a:pt x="25" y="213"/>
                  </a:cubicBezTo>
                  <a:cubicBezTo>
                    <a:pt x="51" y="292"/>
                    <a:pt x="135" y="335"/>
                    <a:pt x="214" y="309"/>
                  </a:cubicBezTo>
                  <a:cubicBezTo>
                    <a:pt x="292" y="284"/>
                    <a:pt x="335" y="200"/>
                    <a:pt x="309" y="121"/>
                  </a:cubicBezTo>
                  <a:cubicBezTo>
                    <a:pt x="284" y="43"/>
                    <a:pt x="200" y="0"/>
                    <a:pt x="121" y="25"/>
                  </a:cubicBezTo>
                  <a:close/>
                  <a:moveTo>
                    <a:pt x="127" y="43"/>
                  </a:moveTo>
                  <a:cubicBezTo>
                    <a:pt x="196" y="21"/>
                    <a:pt x="269" y="58"/>
                    <a:pt x="291" y="127"/>
                  </a:cubicBezTo>
                  <a:cubicBezTo>
                    <a:pt x="314" y="195"/>
                    <a:pt x="276" y="269"/>
                    <a:pt x="208" y="291"/>
                  </a:cubicBezTo>
                  <a:cubicBezTo>
                    <a:pt x="139" y="314"/>
                    <a:pt x="66" y="276"/>
                    <a:pt x="43" y="208"/>
                  </a:cubicBezTo>
                  <a:cubicBezTo>
                    <a:pt x="21" y="139"/>
                    <a:pt x="59" y="65"/>
                    <a:pt x="12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08" name="Freeform 107"/>
            <p:cNvSpPr>
              <a:spLocks/>
            </p:cNvSpPr>
            <p:nvPr/>
          </p:nvSpPr>
          <p:spPr bwMode="auto">
            <a:xfrm>
              <a:off x="5456238" y="4125913"/>
              <a:ext cx="95250" cy="47625"/>
            </a:xfrm>
            <a:custGeom>
              <a:avLst/>
              <a:gdLst>
                <a:gd name="T0" fmla="*/ 56 w 60"/>
                <a:gd name="T1" fmla="*/ 0 h 30"/>
                <a:gd name="T2" fmla="*/ 0 w 60"/>
                <a:gd name="T3" fmla="*/ 19 h 30"/>
                <a:gd name="T4" fmla="*/ 4 w 60"/>
                <a:gd name="T5" fmla="*/ 30 h 30"/>
                <a:gd name="T6" fmla="*/ 60 w 60"/>
                <a:gd name="T7" fmla="*/ 12 h 30"/>
                <a:gd name="T8" fmla="*/ 56 w 60"/>
                <a:gd name="T9" fmla="*/ 0 h 30"/>
              </a:gdLst>
              <a:ahLst/>
              <a:cxnLst>
                <a:cxn ang="0">
                  <a:pos x="T0" y="T1"/>
                </a:cxn>
                <a:cxn ang="0">
                  <a:pos x="T2" y="T3"/>
                </a:cxn>
                <a:cxn ang="0">
                  <a:pos x="T4" y="T5"/>
                </a:cxn>
                <a:cxn ang="0">
                  <a:pos x="T6" y="T7"/>
                </a:cxn>
                <a:cxn ang="0">
                  <a:pos x="T8" y="T9"/>
                </a:cxn>
              </a:cxnLst>
              <a:rect l="0" t="0" r="r" b="b"/>
              <a:pathLst>
                <a:path w="60" h="30">
                  <a:moveTo>
                    <a:pt x="56" y="0"/>
                  </a:moveTo>
                  <a:lnTo>
                    <a:pt x="0" y="19"/>
                  </a:lnTo>
                  <a:lnTo>
                    <a:pt x="4" y="30"/>
                  </a:lnTo>
                  <a:lnTo>
                    <a:pt x="60" y="12"/>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09" name="Freeform 108"/>
            <p:cNvSpPr>
              <a:spLocks noEditPoints="1"/>
            </p:cNvSpPr>
            <p:nvPr/>
          </p:nvSpPr>
          <p:spPr bwMode="auto">
            <a:xfrm>
              <a:off x="4664075" y="4522788"/>
              <a:ext cx="325437" cy="327025"/>
            </a:xfrm>
            <a:custGeom>
              <a:avLst/>
              <a:gdLst>
                <a:gd name="T0" fmla="*/ 81 w 338"/>
                <a:gd name="T1" fmla="*/ 290 h 339"/>
                <a:gd name="T2" fmla="*/ 290 w 338"/>
                <a:gd name="T3" fmla="*/ 257 h 339"/>
                <a:gd name="T4" fmla="*/ 257 w 338"/>
                <a:gd name="T5" fmla="*/ 48 h 339"/>
                <a:gd name="T6" fmla="*/ 48 w 338"/>
                <a:gd name="T7" fmla="*/ 81 h 339"/>
                <a:gd name="T8" fmla="*/ 81 w 338"/>
                <a:gd name="T9" fmla="*/ 290 h 339"/>
                <a:gd name="T10" fmla="*/ 246 w 338"/>
                <a:gd name="T11" fmla="*/ 64 h 339"/>
                <a:gd name="T12" fmla="*/ 275 w 338"/>
                <a:gd name="T13" fmla="*/ 246 h 339"/>
                <a:gd name="T14" fmla="*/ 92 w 338"/>
                <a:gd name="T15" fmla="*/ 275 h 339"/>
                <a:gd name="T16" fmla="*/ 64 w 338"/>
                <a:gd name="T17" fmla="*/ 93 h 339"/>
                <a:gd name="T18" fmla="*/ 246 w 338"/>
                <a:gd name="T19" fmla="*/ 6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339">
                  <a:moveTo>
                    <a:pt x="81" y="290"/>
                  </a:moveTo>
                  <a:cubicBezTo>
                    <a:pt x="148" y="339"/>
                    <a:pt x="241" y="324"/>
                    <a:pt x="290" y="257"/>
                  </a:cubicBezTo>
                  <a:cubicBezTo>
                    <a:pt x="338" y="190"/>
                    <a:pt x="324" y="97"/>
                    <a:pt x="257" y="48"/>
                  </a:cubicBezTo>
                  <a:cubicBezTo>
                    <a:pt x="190" y="0"/>
                    <a:pt x="97" y="15"/>
                    <a:pt x="48" y="81"/>
                  </a:cubicBezTo>
                  <a:cubicBezTo>
                    <a:pt x="0" y="148"/>
                    <a:pt x="15" y="242"/>
                    <a:pt x="81" y="290"/>
                  </a:cubicBezTo>
                  <a:close/>
                  <a:moveTo>
                    <a:pt x="246" y="64"/>
                  </a:moveTo>
                  <a:cubicBezTo>
                    <a:pt x="304" y="106"/>
                    <a:pt x="317" y="188"/>
                    <a:pt x="275" y="246"/>
                  </a:cubicBezTo>
                  <a:cubicBezTo>
                    <a:pt x="232" y="304"/>
                    <a:pt x="151" y="317"/>
                    <a:pt x="92" y="275"/>
                  </a:cubicBezTo>
                  <a:cubicBezTo>
                    <a:pt x="34" y="232"/>
                    <a:pt x="21" y="151"/>
                    <a:pt x="64" y="93"/>
                  </a:cubicBezTo>
                  <a:cubicBezTo>
                    <a:pt x="106" y="34"/>
                    <a:pt x="187" y="21"/>
                    <a:pt x="24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0" name="Freeform 109"/>
            <p:cNvSpPr>
              <a:spLocks/>
            </p:cNvSpPr>
            <p:nvPr/>
          </p:nvSpPr>
          <p:spPr bwMode="auto">
            <a:xfrm>
              <a:off x="4892675" y="4502150"/>
              <a:ext cx="69850" cy="87313"/>
            </a:xfrm>
            <a:custGeom>
              <a:avLst/>
              <a:gdLst>
                <a:gd name="T0" fmla="*/ 0 w 44"/>
                <a:gd name="T1" fmla="*/ 48 h 55"/>
                <a:gd name="T2" fmla="*/ 35 w 44"/>
                <a:gd name="T3" fmla="*/ 0 h 55"/>
                <a:gd name="T4" fmla="*/ 44 w 44"/>
                <a:gd name="T5" fmla="*/ 7 h 55"/>
                <a:gd name="T6" fmla="*/ 9 w 44"/>
                <a:gd name="T7" fmla="*/ 55 h 55"/>
                <a:gd name="T8" fmla="*/ 0 w 44"/>
                <a:gd name="T9" fmla="*/ 48 h 55"/>
              </a:gdLst>
              <a:ahLst/>
              <a:cxnLst>
                <a:cxn ang="0">
                  <a:pos x="T0" y="T1"/>
                </a:cxn>
                <a:cxn ang="0">
                  <a:pos x="T2" y="T3"/>
                </a:cxn>
                <a:cxn ang="0">
                  <a:pos x="T4" y="T5"/>
                </a:cxn>
                <a:cxn ang="0">
                  <a:pos x="T6" y="T7"/>
                </a:cxn>
                <a:cxn ang="0">
                  <a:pos x="T8" y="T9"/>
                </a:cxn>
              </a:cxnLst>
              <a:rect l="0" t="0" r="r" b="b"/>
              <a:pathLst>
                <a:path w="44" h="55">
                  <a:moveTo>
                    <a:pt x="0" y="48"/>
                  </a:moveTo>
                  <a:lnTo>
                    <a:pt x="35" y="0"/>
                  </a:lnTo>
                  <a:lnTo>
                    <a:pt x="44" y="7"/>
                  </a:lnTo>
                  <a:lnTo>
                    <a:pt x="9" y="55"/>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1" name="Freeform 110"/>
            <p:cNvSpPr>
              <a:spLocks noEditPoints="1"/>
            </p:cNvSpPr>
            <p:nvPr/>
          </p:nvSpPr>
          <p:spPr bwMode="auto">
            <a:xfrm>
              <a:off x="5291138" y="4522788"/>
              <a:ext cx="327025" cy="327025"/>
            </a:xfrm>
            <a:custGeom>
              <a:avLst/>
              <a:gdLst>
                <a:gd name="T0" fmla="*/ 257 w 339"/>
                <a:gd name="T1" fmla="*/ 290 h 339"/>
                <a:gd name="T2" fmla="*/ 290 w 339"/>
                <a:gd name="T3" fmla="*/ 81 h 339"/>
                <a:gd name="T4" fmla="*/ 81 w 339"/>
                <a:gd name="T5" fmla="*/ 48 h 339"/>
                <a:gd name="T6" fmla="*/ 48 w 339"/>
                <a:gd name="T7" fmla="*/ 257 h 339"/>
                <a:gd name="T8" fmla="*/ 257 w 339"/>
                <a:gd name="T9" fmla="*/ 290 h 339"/>
                <a:gd name="T10" fmla="*/ 93 w 339"/>
                <a:gd name="T11" fmla="*/ 64 h 339"/>
                <a:gd name="T12" fmla="*/ 275 w 339"/>
                <a:gd name="T13" fmla="*/ 93 h 339"/>
                <a:gd name="T14" fmla="*/ 246 w 339"/>
                <a:gd name="T15" fmla="*/ 275 h 339"/>
                <a:gd name="T16" fmla="*/ 64 w 339"/>
                <a:gd name="T17" fmla="*/ 246 h 339"/>
                <a:gd name="T18" fmla="*/ 93 w 339"/>
                <a:gd name="T19" fmla="*/ 6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39">
                  <a:moveTo>
                    <a:pt x="257" y="290"/>
                  </a:moveTo>
                  <a:cubicBezTo>
                    <a:pt x="324" y="242"/>
                    <a:pt x="339" y="148"/>
                    <a:pt x="290" y="81"/>
                  </a:cubicBezTo>
                  <a:cubicBezTo>
                    <a:pt x="242" y="15"/>
                    <a:pt x="148" y="0"/>
                    <a:pt x="81" y="48"/>
                  </a:cubicBezTo>
                  <a:cubicBezTo>
                    <a:pt x="15" y="97"/>
                    <a:pt x="0" y="190"/>
                    <a:pt x="48" y="257"/>
                  </a:cubicBezTo>
                  <a:cubicBezTo>
                    <a:pt x="97" y="324"/>
                    <a:pt x="190" y="339"/>
                    <a:pt x="257" y="290"/>
                  </a:cubicBezTo>
                  <a:close/>
                  <a:moveTo>
                    <a:pt x="93" y="64"/>
                  </a:moveTo>
                  <a:cubicBezTo>
                    <a:pt x="151" y="21"/>
                    <a:pt x="232" y="34"/>
                    <a:pt x="275" y="93"/>
                  </a:cubicBezTo>
                  <a:cubicBezTo>
                    <a:pt x="317" y="151"/>
                    <a:pt x="304" y="232"/>
                    <a:pt x="246" y="275"/>
                  </a:cubicBezTo>
                  <a:cubicBezTo>
                    <a:pt x="188" y="317"/>
                    <a:pt x="106" y="304"/>
                    <a:pt x="64" y="246"/>
                  </a:cubicBezTo>
                  <a:cubicBezTo>
                    <a:pt x="21" y="188"/>
                    <a:pt x="34" y="106"/>
                    <a:pt x="93"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2" name="Freeform 111"/>
            <p:cNvSpPr>
              <a:spLocks/>
            </p:cNvSpPr>
            <p:nvPr/>
          </p:nvSpPr>
          <p:spPr bwMode="auto">
            <a:xfrm>
              <a:off x="5318125" y="4502150"/>
              <a:ext cx="69850" cy="87313"/>
            </a:xfrm>
            <a:custGeom>
              <a:avLst/>
              <a:gdLst>
                <a:gd name="T0" fmla="*/ 35 w 44"/>
                <a:gd name="T1" fmla="*/ 55 h 55"/>
                <a:gd name="T2" fmla="*/ 0 w 44"/>
                <a:gd name="T3" fmla="*/ 7 h 55"/>
                <a:gd name="T4" fmla="*/ 9 w 44"/>
                <a:gd name="T5" fmla="*/ 0 h 55"/>
                <a:gd name="T6" fmla="*/ 44 w 44"/>
                <a:gd name="T7" fmla="*/ 48 h 55"/>
                <a:gd name="T8" fmla="*/ 35 w 44"/>
                <a:gd name="T9" fmla="*/ 55 h 55"/>
              </a:gdLst>
              <a:ahLst/>
              <a:cxnLst>
                <a:cxn ang="0">
                  <a:pos x="T0" y="T1"/>
                </a:cxn>
                <a:cxn ang="0">
                  <a:pos x="T2" y="T3"/>
                </a:cxn>
                <a:cxn ang="0">
                  <a:pos x="T4" y="T5"/>
                </a:cxn>
                <a:cxn ang="0">
                  <a:pos x="T6" y="T7"/>
                </a:cxn>
                <a:cxn ang="0">
                  <a:pos x="T8" y="T9"/>
                </a:cxn>
              </a:cxnLst>
              <a:rect l="0" t="0" r="r" b="b"/>
              <a:pathLst>
                <a:path w="44" h="55">
                  <a:moveTo>
                    <a:pt x="35" y="55"/>
                  </a:moveTo>
                  <a:lnTo>
                    <a:pt x="0" y="7"/>
                  </a:lnTo>
                  <a:lnTo>
                    <a:pt x="9" y="0"/>
                  </a:lnTo>
                  <a:lnTo>
                    <a:pt x="44" y="48"/>
                  </a:lnTo>
                  <a:lnTo>
                    <a:pt x="3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3" name="Freeform 112"/>
            <p:cNvSpPr>
              <a:spLocks noEditPoints="1"/>
            </p:cNvSpPr>
            <p:nvPr/>
          </p:nvSpPr>
          <p:spPr bwMode="auto">
            <a:xfrm>
              <a:off x="5048250" y="3630613"/>
              <a:ext cx="176212" cy="169863"/>
            </a:xfrm>
            <a:custGeom>
              <a:avLst/>
              <a:gdLst>
                <a:gd name="T0" fmla="*/ 170 w 183"/>
                <a:gd name="T1" fmla="*/ 103 h 177"/>
                <a:gd name="T2" fmla="*/ 169 w 183"/>
                <a:gd name="T3" fmla="*/ 99 h 177"/>
                <a:gd name="T4" fmla="*/ 160 w 183"/>
                <a:gd name="T5" fmla="*/ 97 h 177"/>
                <a:gd name="T6" fmla="*/ 175 w 183"/>
                <a:gd name="T7" fmla="*/ 97 h 177"/>
                <a:gd name="T8" fmla="*/ 183 w 183"/>
                <a:gd name="T9" fmla="*/ 0 h 177"/>
                <a:gd name="T10" fmla="*/ 65 w 183"/>
                <a:gd name="T11" fmla="*/ 4 h 177"/>
                <a:gd name="T12" fmla="*/ 59 w 183"/>
                <a:gd name="T13" fmla="*/ 86 h 177"/>
                <a:gd name="T14" fmla="*/ 70 w 183"/>
                <a:gd name="T15" fmla="*/ 88 h 177"/>
                <a:gd name="T16" fmla="*/ 63 w 183"/>
                <a:gd name="T17" fmla="*/ 88 h 177"/>
                <a:gd name="T18" fmla="*/ 61 w 183"/>
                <a:gd name="T19" fmla="*/ 92 h 177"/>
                <a:gd name="T20" fmla="*/ 14 w 183"/>
                <a:gd name="T21" fmla="*/ 121 h 177"/>
                <a:gd name="T22" fmla="*/ 0 w 183"/>
                <a:gd name="T23" fmla="*/ 133 h 177"/>
                <a:gd name="T24" fmla="*/ 3 w 183"/>
                <a:gd name="T25" fmla="*/ 143 h 177"/>
                <a:gd name="T26" fmla="*/ 4 w 183"/>
                <a:gd name="T27" fmla="*/ 144 h 177"/>
                <a:gd name="T28" fmla="*/ 5 w 183"/>
                <a:gd name="T29" fmla="*/ 145 h 177"/>
                <a:gd name="T30" fmla="*/ 9 w 183"/>
                <a:gd name="T31" fmla="*/ 148 h 177"/>
                <a:gd name="T32" fmla="*/ 138 w 183"/>
                <a:gd name="T33" fmla="*/ 177 h 177"/>
                <a:gd name="T34" fmla="*/ 158 w 183"/>
                <a:gd name="T35" fmla="*/ 145 h 177"/>
                <a:gd name="T36" fmla="*/ 165 w 183"/>
                <a:gd name="T37" fmla="*/ 133 h 177"/>
                <a:gd name="T38" fmla="*/ 168 w 183"/>
                <a:gd name="T39" fmla="*/ 130 h 177"/>
                <a:gd name="T40" fmla="*/ 174 w 183"/>
                <a:gd name="T41" fmla="*/ 104 h 177"/>
                <a:gd name="T42" fmla="*/ 170 w 183"/>
                <a:gd name="T43" fmla="*/ 103 h 177"/>
                <a:gd name="T44" fmla="*/ 78 w 183"/>
                <a:gd name="T45" fmla="*/ 131 h 177"/>
                <a:gd name="T46" fmla="*/ 56 w 183"/>
                <a:gd name="T47" fmla="*/ 126 h 177"/>
                <a:gd name="T48" fmla="*/ 65 w 183"/>
                <a:gd name="T49" fmla="*/ 119 h 177"/>
                <a:gd name="T50" fmla="*/ 88 w 183"/>
                <a:gd name="T51" fmla="*/ 123 h 177"/>
                <a:gd name="T52" fmla="*/ 78 w 183"/>
                <a:gd name="T53" fmla="*/ 131 h 177"/>
                <a:gd name="T54" fmla="*/ 145 w 183"/>
                <a:gd name="T55" fmla="*/ 127 h 177"/>
                <a:gd name="T56" fmla="*/ 43 w 183"/>
                <a:gd name="T57" fmla="*/ 111 h 177"/>
                <a:gd name="T58" fmla="*/ 64 w 183"/>
                <a:gd name="T59" fmla="*/ 97 h 177"/>
                <a:gd name="T60" fmla="*/ 157 w 183"/>
                <a:gd name="T61" fmla="*/ 110 h 177"/>
                <a:gd name="T62" fmla="*/ 145 w 183"/>
                <a:gd name="T63" fmla="*/ 127 h 177"/>
                <a:gd name="T64" fmla="*/ 70 w 183"/>
                <a:gd name="T65" fmla="*/ 80 h 177"/>
                <a:gd name="T66" fmla="*/ 75 w 183"/>
                <a:gd name="T67" fmla="*/ 11 h 177"/>
                <a:gd name="T68" fmla="*/ 171 w 183"/>
                <a:gd name="T69" fmla="*/ 8 h 177"/>
                <a:gd name="T70" fmla="*/ 162 w 183"/>
                <a:gd name="T71" fmla="*/ 89 h 177"/>
                <a:gd name="T72" fmla="*/ 70 w 183"/>
                <a:gd name="T73" fmla="*/ 8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177">
                  <a:moveTo>
                    <a:pt x="170" y="103"/>
                  </a:moveTo>
                  <a:cubicBezTo>
                    <a:pt x="169" y="102"/>
                    <a:pt x="170" y="99"/>
                    <a:pt x="169" y="99"/>
                  </a:cubicBezTo>
                  <a:cubicBezTo>
                    <a:pt x="166" y="98"/>
                    <a:pt x="162" y="99"/>
                    <a:pt x="160" y="97"/>
                  </a:cubicBezTo>
                  <a:cubicBezTo>
                    <a:pt x="165" y="96"/>
                    <a:pt x="171" y="98"/>
                    <a:pt x="175" y="97"/>
                  </a:cubicBezTo>
                  <a:cubicBezTo>
                    <a:pt x="178" y="64"/>
                    <a:pt x="183" y="0"/>
                    <a:pt x="183" y="0"/>
                  </a:cubicBezTo>
                  <a:cubicBezTo>
                    <a:pt x="65" y="4"/>
                    <a:pt x="65" y="4"/>
                    <a:pt x="65" y="4"/>
                  </a:cubicBezTo>
                  <a:cubicBezTo>
                    <a:pt x="65" y="4"/>
                    <a:pt x="61" y="58"/>
                    <a:pt x="59" y="86"/>
                  </a:cubicBezTo>
                  <a:cubicBezTo>
                    <a:pt x="63" y="86"/>
                    <a:pt x="68" y="86"/>
                    <a:pt x="70" y="88"/>
                  </a:cubicBezTo>
                  <a:cubicBezTo>
                    <a:pt x="67" y="88"/>
                    <a:pt x="65" y="87"/>
                    <a:pt x="63" y="88"/>
                  </a:cubicBezTo>
                  <a:cubicBezTo>
                    <a:pt x="62" y="89"/>
                    <a:pt x="62" y="91"/>
                    <a:pt x="61" y="92"/>
                  </a:cubicBezTo>
                  <a:cubicBezTo>
                    <a:pt x="47" y="101"/>
                    <a:pt x="30" y="112"/>
                    <a:pt x="14" y="121"/>
                  </a:cubicBezTo>
                  <a:cubicBezTo>
                    <a:pt x="10" y="123"/>
                    <a:pt x="1" y="128"/>
                    <a:pt x="0" y="133"/>
                  </a:cubicBezTo>
                  <a:cubicBezTo>
                    <a:pt x="0" y="136"/>
                    <a:pt x="2" y="140"/>
                    <a:pt x="3" y="143"/>
                  </a:cubicBezTo>
                  <a:cubicBezTo>
                    <a:pt x="3" y="143"/>
                    <a:pt x="3" y="144"/>
                    <a:pt x="4" y="144"/>
                  </a:cubicBezTo>
                  <a:cubicBezTo>
                    <a:pt x="4" y="144"/>
                    <a:pt x="4" y="144"/>
                    <a:pt x="5" y="145"/>
                  </a:cubicBezTo>
                  <a:cubicBezTo>
                    <a:pt x="6" y="145"/>
                    <a:pt x="7" y="147"/>
                    <a:pt x="9" y="148"/>
                  </a:cubicBezTo>
                  <a:cubicBezTo>
                    <a:pt x="18" y="151"/>
                    <a:pt x="122" y="176"/>
                    <a:pt x="138" y="177"/>
                  </a:cubicBezTo>
                  <a:cubicBezTo>
                    <a:pt x="145" y="168"/>
                    <a:pt x="152" y="155"/>
                    <a:pt x="158" y="145"/>
                  </a:cubicBezTo>
                  <a:cubicBezTo>
                    <a:pt x="161" y="141"/>
                    <a:pt x="163" y="136"/>
                    <a:pt x="165" y="133"/>
                  </a:cubicBezTo>
                  <a:cubicBezTo>
                    <a:pt x="166" y="132"/>
                    <a:pt x="167" y="131"/>
                    <a:pt x="168" y="130"/>
                  </a:cubicBezTo>
                  <a:cubicBezTo>
                    <a:pt x="173" y="123"/>
                    <a:pt x="177" y="114"/>
                    <a:pt x="174" y="104"/>
                  </a:cubicBezTo>
                  <a:cubicBezTo>
                    <a:pt x="174" y="103"/>
                    <a:pt x="171" y="104"/>
                    <a:pt x="170" y="103"/>
                  </a:cubicBezTo>
                  <a:close/>
                  <a:moveTo>
                    <a:pt x="78" y="131"/>
                  </a:moveTo>
                  <a:cubicBezTo>
                    <a:pt x="56" y="126"/>
                    <a:pt x="56" y="126"/>
                    <a:pt x="56" y="126"/>
                  </a:cubicBezTo>
                  <a:cubicBezTo>
                    <a:pt x="65" y="119"/>
                    <a:pt x="65" y="119"/>
                    <a:pt x="65" y="119"/>
                  </a:cubicBezTo>
                  <a:cubicBezTo>
                    <a:pt x="88" y="123"/>
                    <a:pt x="88" y="123"/>
                    <a:pt x="88" y="123"/>
                  </a:cubicBezTo>
                  <a:lnTo>
                    <a:pt x="78" y="131"/>
                  </a:lnTo>
                  <a:close/>
                  <a:moveTo>
                    <a:pt x="145" y="127"/>
                  </a:moveTo>
                  <a:cubicBezTo>
                    <a:pt x="43" y="111"/>
                    <a:pt x="43" y="111"/>
                    <a:pt x="43" y="111"/>
                  </a:cubicBezTo>
                  <a:cubicBezTo>
                    <a:pt x="64" y="97"/>
                    <a:pt x="64" y="97"/>
                    <a:pt x="64" y="97"/>
                  </a:cubicBezTo>
                  <a:cubicBezTo>
                    <a:pt x="157" y="110"/>
                    <a:pt x="157" y="110"/>
                    <a:pt x="157" y="110"/>
                  </a:cubicBezTo>
                  <a:lnTo>
                    <a:pt x="145" y="127"/>
                  </a:lnTo>
                  <a:close/>
                  <a:moveTo>
                    <a:pt x="70" y="80"/>
                  </a:moveTo>
                  <a:cubicBezTo>
                    <a:pt x="75" y="11"/>
                    <a:pt x="75" y="11"/>
                    <a:pt x="75" y="11"/>
                  </a:cubicBezTo>
                  <a:cubicBezTo>
                    <a:pt x="171" y="8"/>
                    <a:pt x="171" y="8"/>
                    <a:pt x="171" y="8"/>
                  </a:cubicBezTo>
                  <a:cubicBezTo>
                    <a:pt x="162" y="89"/>
                    <a:pt x="162" y="89"/>
                    <a:pt x="162" y="89"/>
                  </a:cubicBezTo>
                  <a:lnTo>
                    <a:pt x="7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4" name="Freeform 113"/>
            <p:cNvSpPr>
              <a:spLocks noEditPoints="1"/>
            </p:cNvSpPr>
            <p:nvPr/>
          </p:nvSpPr>
          <p:spPr bwMode="auto">
            <a:xfrm>
              <a:off x="5583238" y="3995738"/>
              <a:ext cx="168275" cy="190500"/>
            </a:xfrm>
            <a:custGeom>
              <a:avLst/>
              <a:gdLst>
                <a:gd name="T0" fmla="*/ 174 w 175"/>
                <a:gd name="T1" fmla="*/ 159 h 197"/>
                <a:gd name="T2" fmla="*/ 169 w 175"/>
                <a:gd name="T3" fmla="*/ 158 h 197"/>
                <a:gd name="T4" fmla="*/ 168 w 175"/>
                <a:gd name="T5" fmla="*/ 55 h 197"/>
                <a:gd name="T6" fmla="*/ 96 w 175"/>
                <a:gd name="T7" fmla="*/ 0 h 197"/>
                <a:gd name="T8" fmla="*/ 18 w 175"/>
                <a:gd name="T9" fmla="*/ 55 h 197"/>
                <a:gd name="T10" fmla="*/ 16 w 175"/>
                <a:gd name="T11" fmla="*/ 159 h 197"/>
                <a:gd name="T12" fmla="*/ 1 w 175"/>
                <a:gd name="T13" fmla="*/ 162 h 197"/>
                <a:gd name="T14" fmla="*/ 0 w 175"/>
                <a:gd name="T15" fmla="*/ 165 h 197"/>
                <a:gd name="T16" fmla="*/ 87 w 175"/>
                <a:gd name="T17" fmla="*/ 197 h 197"/>
                <a:gd name="T18" fmla="*/ 175 w 175"/>
                <a:gd name="T19" fmla="*/ 167 h 197"/>
                <a:gd name="T20" fmla="*/ 174 w 175"/>
                <a:gd name="T21" fmla="*/ 159 h 197"/>
                <a:gd name="T22" fmla="*/ 20 w 175"/>
                <a:gd name="T23" fmla="*/ 57 h 197"/>
                <a:gd name="T24" fmla="*/ 96 w 175"/>
                <a:gd name="T25" fmla="*/ 4 h 197"/>
                <a:gd name="T26" fmla="*/ 98 w 175"/>
                <a:gd name="T27" fmla="*/ 176 h 197"/>
                <a:gd name="T28" fmla="*/ 19 w 175"/>
                <a:gd name="T29" fmla="*/ 158 h 197"/>
                <a:gd name="T30" fmla="*/ 20 w 175"/>
                <a:gd name="T31" fmla="*/ 57 h 197"/>
                <a:gd name="T32" fmla="*/ 87 w 175"/>
                <a:gd name="T33" fmla="*/ 191 h 197"/>
                <a:gd name="T34" fmla="*/ 3 w 175"/>
                <a:gd name="T35" fmla="*/ 163 h 197"/>
                <a:gd name="T36" fmla="*/ 17 w 175"/>
                <a:gd name="T37" fmla="*/ 160 h 197"/>
                <a:gd name="T38" fmla="*/ 19 w 175"/>
                <a:gd name="T39" fmla="*/ 160 h 197"/>
                <a:gd name="T40" fmla="*/ 98 w 175"/>
                <a:gd name="T41" fmla="*/ 179 h 197"/>
                <a:gd name="T42" fmla="*/ 134 w 175"/>
                <a:gd name="T43" fmla="*/ 177 h 197"/>
                <a:gd name="T44" fmla="*/ 87 w 175"/>
                <a:gd name="T45" fmla="*/ 19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197">
                  <a:moveTo>
                    <a:pt x="174" y="159"/>
                  </a:moveTo>
                  <a:cubicBezTo>
                    <a:pt x="172" y="158"/>
                    <a:pt x="171" y="158"/>
                    <a:pt x="169" y="158"/>
                  </a:cubicBezTo>
                  <a:cubicBezTo>
                    <a:pt x="169" y="154"/>
                    <a:pt x="168" y="55"/>
                    <a:pt x="168" y="55"/>
                  </a:cubicBezTo>
                  <a:cubicBezTo>
                    <a:pt x="96" y="0"/>
                    <a:pt x="96" y="0"/>
                    <a:pt x="96" y="0"/>
                  </a:cubicBezTo>
                  <a:cubicBezTo>
                    <a:pt x="18" y="55"/>
                    <a:pt x="18" y="55"/>
                    <a:pt x="18" y="55"/>
                  </a:cubicBezTo>
                  <a:cubicBezTo>
                    <a:pt x="18" y="55"/>
                    <a:pt x="17" y="157"/>
                    <a:pt x="16" y="159"/>
                  </a:cubicBezTo>
                  <a:cubicBezTo>
                    <a:pt x="11" y="160"/>
                    <a:pt x="6" y="161"/>
                    <a:pt x="1" y="162"/>
                  </a:cubicBezTo>
                  <a:cubicBezTo>
                    <a:pt x="1" y="163"/>
                    <a:pt x="1" y="164"/>
                    <a:pt x="0" y="165"/>
                  </a:cubicBezTo>
                  <a:cubicBezTo>
                    <a:pt x="29" y="176"/>
                    <a:pt x="57" y="186"/>
                    <a:pt x="87" y="197"/>
                  </a:cubicBezTo>
                  <a:cubicBezTo>
                    <a:pt x="117" y="187"/>
                    <a:pt x="139" y="179"/>
                    <a:pt x="175" y="167"/>
                  </a:cubicBezTo>
                  <a:cubicBezTo>
                    <a:pt x="175" y="164"/>
                    <a:pt x="175" y="162"/>
                    <a:pt x="174" y="159"/>
                  </a:cubicBezTo>
                  <a:close/>
                  <a:moveTo>
                    <a:pt x="20" y="57"/>
                  </a:moveTo>
                  <a:cubicBezTo>
                    <a:pt x="96" y="4"/>
                    <a:pt x="96" y="4"/>
                    <a:pt x="96" y="4"/>
                  </a:cubicBezTo>
                  <a:cubicBezTo>
                    <a:pt x="98" y="176"/>
                    <a:pt x="98" y="176"/>
                    <a:pt x="98" y="176"/>
                  </a:cubicBezTo>
                  <a:cubicBezTo>
                    <a:pt x="91" y="176"/>
                    <a:pt x="25" y="160"/>
                    <a:pt x="19" y="158"/>
                  </a:cubicBezTo>
                  <a:cubicBezTo>
                    <a:pt x="19" y="154"/>
                    <a:pt x="20" y="57"/>
                    <a:pt x="20" y="57"/>
                  </a:cubicBezTo>
                  <a:close/>
                  <a:moveTo>
                    <a:pt x="87" y="191"/>
                  </a:moveTo>
                  <a:cubicBezTo>
                    <a:pt x="74" y="187"/>
                    <a:pt x="10" y="165"/>
                    <a:pt x="3" y="163"/>
                  </a:cubicBezTo>
                  <a:cubicBezTo>
                    <a:pt x="8" y="162"/>
                    <a:pt x="13" y="161"/>
                    <a:pt x="17" y="160"/>
                  </a:cubicBezTo>
                  <a:cubicBezTo>
                    <a:pt x="18" y="160"/>
                    <a:pt x="19" y="160"/>
                    <a:pt x="19" y="160"/>
                  </a:cubicBezTo>
                  <a:cubicBezTo>
                    <a:pt x="27" y="162"/>
                    <a:pt x="98" y="179"/>
                    <a:pt x="98" y="179"/>
                  </a:cubicBezTo>
                  <a:cubicBezTo>
                    <a:pt x="134" y="177"/>
                    <a:pt x="134" y="177"/>
                    <a:pt x="134" y="177"/>
                  </a:cubicBezTo>
                  <a:cubicBezTo>
                    <a:pt x="117" y="182"/>
                    <a:pt x="96" y="189"/>
                    <a:pt x="87"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5" name="Freeform 114"/>
            <p:cNvSpPr>
              <a:spLocks/>
            </p:cNvSpPr>
            <p:nvPr/>
          </p:nvSpPr>
          <p:spPr bwMode="auto">
            <a:xfrm>
              <a:off x="5605463" y="4011613"/>
              <a:ext cx="65087" cy="49213"/>
            </a:xfrm>
            <a:custGeom>
              <a:avLst/>
              <a:gdLst>
                <a:gd name="T0" fmla="*/ 41 w 41"/>
                <a:gd name="T1" fmla="*/ 0 h 31"/>
                <a:gd name="T2" fmla="*/ 0 w 41"/>
                <a:gd name="T3" fmla="*/ 26 h 31"/>
                <a:gd name="T4" fmla="*/ 0 w 41"/>
                <a:gd name="T5" fmla="*/ 31 h 31"/>
                <a:gd name="T6" fmla="*/ 41 w 41"/>
                <a:gd name="T7" fmla="*/ 9 h 31"/>
                <a:gd name="T8" fmla="*/ 41 w 41"/>
                <a:gd name="T9" fmla="*/ 0 h 31"/>
              </a:gdLst>
              <a:ahLst/>
              <a:cxnLst>
                <a:cxn ang="0">
                  <a:pos x="T0" y="T1"/>
                </a:cxn>
                <a:cxn ang="0">
                  <a:pos x="T2" y="T3"/>
                </a:cxn>
                <a:cxn ang="0">
                  <a:pos x="T4" y="T5"/>
                </a:cxn>
                <a:cxn ang="0">
                  <a:pos x="T6" y="T7"/>
                </a:cxn>
                <a:cxn ang="0">
                  <a:pos x="T8" y="T9"/>
                </a:cxn>
              </a:cxnLst>
              <a:rect l="0" t="0" r="r" b="b"/>
              <a:pathLst>
                <a:path w="41" h="31">
                  <a:moveTo>
                    <a:pt x="41" y="0"/>
                  </a:moveTo>
                  <a:lnTo>
                    <a:pt x="0" y="26"/>
                  </a:lnTo>
                  <a:lnTo>
                    <a:pt x="0" y="31"/>
                  </a:lnTo>
                  <a:lnTo>
                    <a:pt x="41" y="9"/>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6" name="Freeform 115"/>
            <p:cNvSpPr>
              <a:spLocks/>
            </p:cNvSpPr>
            <p:nvPr/>
          </p:nvSpPr>
          <p:spPr bwMode="auto">
            <a:xfrm>
              <a:off x="5605463" y="4121150"/>
              <a:ext cx="66675" cy="14288"/>
            </a:xfrm>
            <a:custGeom>
              <a:avLst/>
              <a:gdLst>
                <a:gd name="T0" fmla="*/ 42 w 42"/>
                <a:gd name="T1" fmla="*/ 0 h 9"/>
                <a:gd name="T2" fmla="*/ 0 w 42"/>
                <a:gd name="T3" fmla="*/ 1 h 9"/>
                <a:gd name="T4" fmla="*/ 0 w 42"/>
                <a:gd name="T5" fmla="*/ 7 h 9"/>
                <a:gd name="T6" fmla="*/ 42 w 42"/>
                <a:gd name="T7" fmla="*/ 9 h 9"/>
                <a:gd name="T8" fmla="*/ 42 w 42"/>
                <a:gd name="T9" fmla="*/ 0 h 9"/>
              </a:gdLst>
              <a:ahLst/>
              <a:cxnLst>
                <a:cxn ang="0">
                  <a:pos x="T0" y="T1"/>
                </a:cxn>
                <a:cxn ang="0">
                  <a:pos x="T2" y="T3"/>
                </a:cxn>
                <a:cxn ang="0">
                  <a:pos x="T4" y="T5"/>
                </a:cxn>
                <a:cxn ang="0">
                  <a:pos x="T6" y="T7"/>
                </a:cxn>
                <a:cxn ang="0">
                  <a:pos x="T8" y="T9"/>
                </a:cxn>
              </a:cxnLst>
              <a:rect l="0" t="0" r="r" b="b"/>
              <a:pathLst>
                <a:path w="42" h="9">
                  <a:moveTo>
                    <a:pt x="42" y="0"/>
                  </a:moveTo>
                  <a:lnTo>
                    <a:pt x="0" y="1"/>
                  </a:lnTo>
                  <a:lnTo>
                    <a:pt x="0" y="7"/>
                  </a:lnTo>
                  <a:lnTo>
                    <a:pt x="42" y="9"/>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7" name="Freeform 116"/>
            <p:cNvSpPr>
              <a:spLocks/>
            </p:cNvSpPr>
            <p:nvPr/>
          </p:nvSpPr>
          <p:spPr bwMode="auto">
            <a:xfrm>
              <a:off x="5605463" y="4137025"/>
              <a:ext cx="66675" cy="20638"/>
            </a:xfrm>
            <a:custGeom>
              <a:avLst/>
              <a:gdLst>
                <a:gd name="T0" fmla="*/ 42 w 42"/>
                <a:gd name="T1" fmla="*/ 4 h 13"/>
                <a:gd name="T2" fmla="*/ 0 w 42"/>
                <a:gd name="T3" fmla="*/ 0 h 13"/>
                <a:gd name="T4" fmla="*/ 0 w 42"/>
                <a:gd name="T5" fmla="*/ 5 h 13"/>
                <a:gd name="T6" fmla="*/ 42 w 42"/>
                <a:gd name="T7" fmla="*/ 13 h 13"/>
                <a:gd name="T8" fmla="*/ 42 w 42"/>
                <a:gd name="T9" fmla="*/ 4 h 13"/>
              </a:gdLst>
              <a:ahLst/>
              <a:cxnLst>
                <a:cxn ang="0">
                  <a:pos x="T0" y="T1"/>
                </a:cxn>
                <a:cxn ang="0">
                  <a:pos x="T2" y="T3"/>
                </a:cxn>
                <a:cxn ang="0">
                  <a:pos x="T4" y="T5"/>
                </a:cxn>
                <a:cxn ang="0">
                  <a:pos x="T6" y="T7"/>
                </a:cxn>
                <a:cxn ang="0">
                  <a:pos x="T8" y="T9"/>
                </a:cxn>
              </a:cxnLst>
              <a:rect l="0" t="0" r="r" b="b"/>
              <a:pathLst>
                <a:path w="42" h="13">
                  <a:moveTo>
                    <a:pt x="42" y="4"/>
                  </a:moveTo>
                  <a:lnTo>
                    <a:pt x="0" y="0"/>
                  </a:lnTo>
                  <a:lnTo>
                    <a:pt x="0" y="5"/>
                  </a:lnTo>
                  <a:lnTo>
                    <a:pt x="42" y="13"/>
                  </a:lnTo>
                  <a:lnTo>
                    <a:pt x="4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8" name="Freeform 117"/>
            <p:cNvSpPr>
              <a:spLocks/>
            </p:cNvSpPr>
            <p:nvPr/>
          </p:nvSpPr>
          <p:spPr bwMode="auto">
            <a:xfrm>
              <a:off x="5605463" y="4033838"/>
              <a:ext cx="65087" cy="41275"/>
            </a:xfrm>
            <a:custGeom>
              <a:avLst/>
              <a:gdLst>
                <a:gd name="T0" fmla="*/ 41 w 41"/>
                <a:gd name="T1" fmla="*/ 0 h 26"/>
                <a:gd name="T2" fmla="*/ 0 w 41"/>
                <a:gd name="T3" fmla="*/ 20 h 26"/>
                <a:gd name="T4" fmla="*/ 0 w 41"/>
                <a:gd name="T5" fmla="*/ 26 h 26"/>
                <a:gd name="T6" fmla="*/ 41 w 41"/>
                <a:gd name="T7" fmla="*/ 9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0" y="20"/>
                  </a:lnTo>
                  <a:lnTo>
                    <a:pt x="0" y="26"/>
                  </a:lnTo>
                  <a:lnTo>
                    <a:pt x="41" y="9"/>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19" name="Freeform 118"/>
            <p:cNvSpPr>
              <a:spLocks/>
            </p:cNvSpPr>
            <p:nvPr/>
          </p:nvSpPr>
          <p:spPr bwMode="auto">
            <a:xfrm>
              <a:off x="5605463" y="4098925"/>
              <a:ext cx="66675" cy="17463"/>
            </a:xfrm>
            <a:custGeom>
              <a:avLst/>
              <a:gdLst>
                <a:gd name="T0" fmla="*/ 42 w 42"/>
                <a:gd name="T1" fmla="*/ 0 h 11"/>
                <a:gd name="T2" fmla="*/ 0 w 42"/>
                <a:gd name="T3" fmla="*/ 7 h 11"/>
                <a:gd name="T4" fmla="*/ 0 w 42"/>
                <a:gd name="T5" fmla="*/ 11 h 11"/>
                <a:gd name="T6" fmla="*/ 42 w 42"/>
                <a:gd name="T7" fmla="*/ 9 h 11"/>
                <a:gd name="T8" fmla="*/ 42 w 42"/>
                <a:gd name="T9" fmla="*/ 0 h 11"/>
              </a:gdLst>
              <a:ahLst/>
              <a:cxnLst>
                <a:cxn ang="0">
                  <a:pos x="T0" y="T1"/>
                </a:cxn>
                <a:cxn ang="0">
                  <a:pos x="T2" y="T3"/>
                </a:cxn>
                <a:cxn ang="0">
                  <a:pos x="T4" y="T5"/>
                </a:cxn>
                <a:cxn ang="0">
                  <a:pos x="T6" y="T7"/>
                </a:cxn>
                <a:cxn ang="0">
                  <a:pos x="T8" y="T9"/>
                </a:cxn>
              </a:cxnLst>
              <a:rect l="0" t="0" r="r" b="b"/>
              <a:pathLst>
                <a:path w="42" h="11">
                  <a:moveTo>
                    <a:pt x="42" y="0"/>
                  </a:moveTo>
                  <a:lnTo>
                    <a:pt x="0" y="7"/>
                  </a:lnTo>
                  <a:lnTo>
                    <a:pt x="0" y="11"/>
                  </a:lnTo>
                  <a:lnTo>
                    <a:pt x="42" y="9"/>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0" name="Freeform 119"/>
            <p:cNvSpPr>
              <a:spLocks/>
            </p:cNvSpPr>
            <p:nvPr/>
          </p:nvSpPr>
          <p:spPr bwMode="auto">
            <a:xfrm>
              <a:off x="5605463" y="4078288"/>
              <a:ext cx="66675" cy="25400"/>
            </a:xfrm>
            <a:custGeom>
              <a:avLst/>
              <a:gdLst>
                <a:gd name="T0" fmla="*/ 41 w 42"/>
                <a:gd name="T1" fmla="*/ 0 h 16"/>
                <a:gd name="T2" fmla="*/ 0 w 42"/>
                <a:gd name="T3" fmla="*/ 10 h 16"/>
                <a:gd name="T4" fmla="*/ 0 w 42"/>
                <a:gd name="T5" fmla="*/ 16 h 16"/>
                <a:gd name="T6" fmla="*/ 42 w 42"/>
                <a:gd name="T7" fmla="*/ 8 h 16"/>
                <a:gd name="T8" fmla="*/ 41 w 42"/>
                <a:gd name="T9" fmla="*/ 0 h 16"/>
              </a:gdLst>
              <a:ahLst/>
              <a:cxnLst>
                <a:cxn ang="0">
                  <a:pos x="T0" y="T1"/>
                </a:cxn>
                <a:cxn ang="0">
                  <a:pos x="T2" y="T3"/>
                </a:cxn>
                <a:cxn ang="0">
                  <a:pos x="T4" y="T5"/>
                </a:cxn>
                <a:cxn ang="0">
                  <a:pos x="T6" y="T7"/>
                </a:cxn>
                <a:cxn ang="0">
                  <a:pos x="T8" y="T9"/>
                </a:cxn>
              </a:cxnLst>
              <a:rect l="0" t="0" r="r" b="b"/>
              <a:pathLst>
                <a:path w="42" h="16">
                  <a:moveTo>
                    <a:pt x="41" y="0"/>
                  </a:moveTo>
                  <a:lnTo>
                    <a:pt x="0" y="10"/>
                  </a:lnTo>
                  <a:lnTo>
                    <a:pt x="0" y="16"/>
                  </a:lnTo>
                  <a:lnTo>
                    <a:pt x="42" y="8"/>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1" name="Freeform 120"/>
            <p:cNvSpPr>
              <a:spLocks/>
            </p:cNvSpPr>
            <p:nvPr/>
          </p:nvSpPr>
          <p:spPr bwMode="auto">
            <a:xfrm>
              <a:off x="5605463" y="4056063"/>
              <a:ext cx="65087" cy="33338"/>
            </a:xfrm>
            <a:custGeom>
              <a:avLst/>
              <a:gdLst>
                <a:gd name="T0" fmla="*/ 41 w 41"/>
                <a:gd name="T1" fmla="*/ 0 h 21"/>
                <a:gd name="T2" fmla="*/ 0 w 41"/>
                <a:gd name="T3" fmla="*/ 15 h 21"/>
                <a:gd name="T4" fmla="*/ 0 w 41"/>
                <a:gd name="T5" fmla="*/ 21 h 21"/>
                <a:gd name="T6" fmla="*/ 41 w 41"/>
                <a:gd name="T7" fmla="*/ 8 h 21"/>
                <a:gd name="T8" fmla="*/ 41 w 41"/>
                <a:gd name="T9" fmla="*/ 0 h 21"/>
              </a:gdLst>
              <a:ahLst/>
              <a:cxnLst>
                <a:cxn ang="0">
                  <a:pos x="T0" y="T1"/>
                </a:cxn>
                <a:cxn ang="0">
                  <a:pos x="T2" y="T3"/>
                </a:cxn>
                <a:cxn ang="0">
                  <a:pos x="T4" y="T5"/>
                </a:cxn>
                <a:cxn ang="0">
                  <a:pos x="T6" y="T7"/>
                </a:cxn>
                <a:cxn ang="0">
                  <a:pos x="T8" y="T9"/>
                </a:cxn>
              </a:cxnLst>
              <a:rect l="0" t="0" r="r" b="b"/>
              <a:pathLst>
                <a:path w="41" h="21">
                  <a:moveTo>
                    <a:pt x="41" y="0"/>
                  </a:moveTo>
                  <a:lnTo>
                    <a:pt x="0" y="15"/>
                  </a:lnTo>
                  <a:lnTo>
                    <a:pt x="0" y="21"/>
                  </a:lnTo>
                  <a:lnTo>
                    <a:pt x="41" y="8"/>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2" name="Oval 121"/>
            <p:cNvSpPr>
              <a:spLocks noChangeArrowheads="1"/>
            </p:cNvSpPr>
            <p:nvPr/>
          </p:nvSpPr>
          <p:spPr bwMode="auto">
            <a:xfrm>
              <a:off x="5427663" y="4740275"/>
              <a:ext cx="11112"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3" name="Freeform 122"/>
            <p:cNvSpPr>
              <a:spLocks/>
            </p:cNvSpPr>
            <p:nvPr/>
          </p:nvSpPr>
          <p:spPr bwMode="auto">
            <a:xfrm>
              <a:off x="5526088" y="46370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4" name="Freeform 123"/>
            <p:cNvSpPr>
              <a:spLocks/>
            </p:cNvSpPr>
            <p:nvPr/>
          </p:nvSpPr>
          <p:spPr bwMode="auto">
            <a:xfrm>
              <a:off x="5526088" y="4611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5" name="Freeform 124"/>
            <p:cNvSpPr>
              <a:spLocks/>
            </p:cNvSpPr>
            <p:nvPr/>
          </p:nvSpPr>
          <p:spPr bwMode="auto">
            <a:xfrm>
              <a:off x="5526088" y="4664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6" name="Freeform 125"/>
            <p:cNvSpPr>
              <a:spLocks/>
            </p:cNvSpPr>
            <p:nvPr/>
          </p:nvSpPr>
          <p:spPr bwMode="auto">
            <a:xfrm>
              <a:off x="5387975" y="4632325"/>
              <a:ext cx="131762" cy="41275"/>
            </a:xfrm>
            <a:custGeom>
              <a:avLst/>
              <a:gdLst>
                <a:gd name="T0" fmla="*/ 2 w 137"/>
                <a:gd name="T1" fmla="*/ 37 h 44"/>
                <a:gd name="T2" fmla="*/ 2 w 137"/>
                <a:gd name="T3" fmla="*/ 37 h 44"/>
                <a:gd name="T4" fmla="*/ 3 w 137"/>
                <a:gd name="T5" fmla="*/ 38 h 44"/>
                <a:gd name="T6" fmla="*/ 4 w 137"/>
                <a:gd name="T7" fmla="*/ 38 h 44"/>
                <a:gd name="T8" fmla="*/ 5 w 137"/>
                <a:gd name="T9" fmla="*/ 38 h 44"/>
                <a:gd name="T10" fmla="*/ 6 w 137"/>
                <a:gd name="T11" fmla="*/ 38 h 44"/>
                <a:gd name="T12" fmla="*/ 6 w 137"/>
                <a:gd name="T13" fmla="*/ 38 h 44"/>
                <a:gd name="T14" fmla="*/ 7 w 137"/>
                <a:gd name="T15" fmla="*/ 38 h 44"/>
                <a:gd name="T16" fmla="*/ 8 w 137"/>
                <a:gd name="T17" fmla="*/ 38 h 44"/>
                <a:gd name="T18" fmla="*/ 78 w 137"/>
                <a:gd name="T19" fmla="*/ 44 h 44"/>
                <a:gd name="T20" fmla="*/ 79 w 137"/>
                <a:gd name="T21" fmla="*/ 44 h 44"/>
                <a:gd name="T22" fmla="*/ 81 w 137"/>
                <a:gd name="T23" fmla="*/ 44 h 44"/>
                <a:gd name="T24" fmla="*/ 82 w 137"/>
                <a:gd name="T25" fmla="*/ 44 h 44"/>
                <a:gd name="T26" fmla="*/ 83 w 137"/>
                <a:gd name="T27" fmla="*/ 44 h 44"/>
                <a:gd name="T28" fmla="*/ 85 w 137"/>
                <a:gd name="T29" fmla="*/ 44 h 44"/>
                <a:gd name="T30" fmla="*/ 88 w 137"/>
                <a:gd name="T31" fmla="*/ 44 h 44"/>
                <a:gd name="T32" fmla="*/ 90 w 137"/>
                <a:gd name="T33" fmla="*/ 44 h 44"/>
                <a:gd name="T34" fmla="*/ 91 w 137"/>
                <a:gd name="T35" fmla="*/ 44 h 44"/>
                <a:gd name="T36" fmla="*/ 92 w 137"/>
                <a:gd name="T37" fmla="*/ 44 h 44"/>
                <a:gd name="T38" fmla="*/ 93 w 137"/>
                <a:gd name="T39" fmla="*/ 43 h 44"/>
                <a:gd name="T40" fmla="*/ 94 w 137"/>
                <a:gd name="T41" fmla="*/ 43 h 44"/>
                <a:gd name="T42" fmla="*/ 95 w 137"/>
                <a:gd name="T43" fmla="*/ 43 h 44"/>
                <a:gd name="T44" fmla="*/ 96 w 137"/>
                <a:gd name="T45" fmla="*/ 43 h 44"/>
                <a:gd name="T46" fmla="*/ 96 w 137"/>
                <a:gd name="T47" fmla="*/ 42 h 44"/>
                <a:gd name="T48" fmla="*/ 136 w 137"/>
                <a:gd name="T49" fmla="*/ 21 h 44"/>
                <a:gd name="T50" fmla="*/ 136 w 137"/>
                <a:gd name="T51" fmla="*/ 21 h 44"/>
                <a:gd name="T52" fmla="*/ 136 w 137"/>
                <a:gd name="T53" fmla="*/ 21 h 44"/>
                <a:gd name="T54" fmla="*/ 137 w 137"/>
                <a:gd name="T55" fmla="*/ 20 h 44"/>
                <a:gd name="T56" fmla="*/ 137 w 137"/>
                <a:gd name="T57" fmla="*/ 3 h 44"/>
                <a:gd name="T58" fmla="*/ 137 w 137"/>
                <a:gd name="T59" fmla="*/ 3 h 44"/>
                <a:gd name="T60" fmla="*/ 97 w 137"/>
                <a:gd name="T61" fmla="*/ 18 h 44"/>
                <a:gd name="T62" fmla="*/ 96 w 137"/>
                <a:gd name="T63" fmla="*/ 18 h 44"/>
                <a:gd name="T64" fmla="*/ 96 w 137"/>
                <a:gd name="T65" fmla="*/ 18 h 44"/>
                <a:gd name="T66" fmla="*/ 95 w 137"/>
                <a:gd name="T67" fmla="*/ 18 h 44"/>
                <a:gd name="T68" fmla="*/ 94 w 137"/>
                <a:gd name="T69" fmla="*/ 19 h 44"/>
                <a:gd name="T70" fmla="*/ 93 w 137"/>
                <a:gd name="T71" fmla="*/ 19 h 44"/>
                <a:gd name="T72" fmla="*/ 92 w 137"/>
                <a:gd name="T73" fmla="*/ 19 h 44"/>
                <a:gd name="T74" fmla="*/ 90 w 137"/>
                <a:gd name="T75" fmla="*/ 19 h 44"/>
                <a:gd name="T76" fmla="*/ 88 w 137"/>
                <a:gd name="T77" fmla="*/ 19 h 44"/>
                <a:gd name="T78" fmla="*/ 86 w 137"/>
                <a:gd name="T79" fmla="*/ 19 h 44"/>
                <a:gd name="T80" fmla="*/ 85 w 137"/>
                <a:gd name="T81" fmla="*/ 19 h 44"/>
                <a:gd name="T82" fmla="*/ 83 w 137"/>
                <a:gd name="T83" fmla="*/ 19 h 44"/>
                <a:gd name="T84" fmla="*/ 82 w 137"/>
                <a:gd name="T85" fmla="*/ 19 h 44"/>
                <a:gd name="T86" fmla="*/ 80 w 137"/>
                <a:gd name="T87" fmla="*/ 19 h 44"/>
                <a:gd name="T88" fmla="*/ 79 w 137"/>
                <a:gd name="T89" fmla="*/ 19 h 44"/>
                <a:gd name="T90" fmla="*/ 9 w 137"/>
                <a:gd name="T91" fmla="*/ 14 h 44"/>
                <a:gd name="T92" fmla="*/ 8 w 137"/>
                <a:gd name="T93" fmla="*/ 14 h 44"/>
                <a:gd name="T94" fmla="*/ 7 w 137"/>
                <a:gd name="T95" fmla="*/ 14 h 44"/>
                <a:gd name="T96" fmla="*/ 6 w 137"/>
                <a:gd name="T97" fmla="*/ 13 h 44"/>
                <a:gd name="T98" fmla="*/ 1 w 137"/>
                <a:gd name="T99" fmla="*/ 16 h 44"/>
                <a:gd name="T100" fmla="*/ 1 w 137"/>
                <a:gd name="T101" fmla="*/ 37 h 44"/>
                <a:gd name="T102" fmla="*/ 1 w 137"/>
                <a:gd name="T103"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44">
                  <a:moveTo>
                    <a:pt x="1" y="37"/>
                  </a:moveTo>
                  <a:cubicBezTo>
                    <a:pt x="1" y="37"/>
                    <a:pt x="2" y="37"/>
                    <a:pt x="2" y="37"/>
                  </a:cubicBezTo>
                  <a:cubicBezTo>
                    <a:pt x="2" y="37"/>
                    <a:pt x="2" y="37"/>
                    <a:pt x="2" y="37"/>
                  </a:cubicBezTo>
                  <a:cubicBezTo>
                    <a:pt x="2" y="37"/>
                    <a:pt x="2" y="37"/>
                    <a:pt x="2" y="37"/>
                  </a:cubicBezTo>
                  <a:cubicBezTo>
                    <a:pt x="2" y="37"/>
                    <a:pt x="3" y="37"/>
                    <a:pt x="3" y="37"/>
                  </a:cubicBezTo>
                  <a:cubicBezTo>
                    <a:pt x="3" y="38"/>
                    <a:pt x="3" y="38"/>
                    <a:pt x="3" y="38"/>
                  </a:cubicBezTo>
                  <a:cubicBezTo>
                    <a:pt x="3" y="38"/>
                    <a:pt x="3" y="38"/>
                    <a:pt x="3" y="38"/>
                  </a:cubicBezTo>
                  <a:cubicBezTo>
                    <a:pt x="4" y="38"/>
                    <a:pt x="4" y="38"/>
                    <a:pt x="4" y="38"/>
                  </a:cubicBezTo>
                  <a:cubicBezTo>
                    <a:pt x="4" y="38"/>
                    <a:pt x="4" y="38"/>
                    <a:pt x="4" y="38"/>
                  </a:cubicBezTo>
                  <a:cubicBezTo>
                    <a:pt x="5" y="38"/>
                    <a:pt x="5" y="38"/>
                    <a:pt x="5" y="38"/>
                  </a:cubicBezTo>
                  <a:cubicBezTo>
                    <a:pt x="5" y="38"/>
                    <a:pt x="5" y="38"/>
                    <a:pt x="5" y="38"/>
                  </a:cubicBezTo>
                  <a:cubicBezTo>
                    <a:pt x="5" y="38"/>
                    <a:pt x="5" y="38"/>
                    <a:pt x="6" y="38"/>
                  </a:cubicBezTo>
                  <a:cubicBezTo>
                    <a:pt x="6" y="38"/>
                    <a:pt x="6" y="38"/>
                    <a:pt x="6" y="38"/>
                  </a:cubicBezTo>
                  <a:cubicBezTo>
                    <a:pt x="6" y="38"/>
                    <a:pt x="6" y="38"/>
                    <a:pt x="6" y="38"/>
                  </a:cubicBezTo>
                  <a:cubicBezTo>
                    <a:pt x="7" y="38"/>
                    <a:pt x="7" y="38"/>
                    <a:pt x="7" y="38"/>
                  </a:cubicBezTo>
                  <a:cubicBezTo>
                    <a:pt x="7" y="38"/>
                    <a:pt x="7" y="38"/>
                    <a:pt x="7" y="38"/>
                  </a:cubicBezTo>
                  <a:cubicBezTo>
                    <a:pt x="8" y="38"/>
                    <a:pt x="8" y="38"/>
                    <a:pt x="8" y="38"/>
                  </a:cubicBezTo>
                  <a:cubicBezTo>
                    <a:pt x="8" y="38"/>
                    <a:pt x="8" y="38"/>
                    <a:pt x="8" y="38"/>
                  </a:cubicBezTo>
                  <a:cubicBezTo>
                    <a:pt x="9" y="38"/>
                    <a:pt x="9" y="38"/>
                    <a:pt x="9" y="39"/>
                  </a:cubicBezTo>
                  <a:cubicBezTo>
                    <a:pt x="78" y="44"/>
                    <a:pt x="78" y="44"/>
                    <a:pt x="78" y="44"/>
                  </a:cubicBezTo>
                  <a:cubicBezTo>
                    <a:pt x="78" y="44"/>
                    <a:pt x="78" y="44"/>
                    <a:pt x="79" y="44"/>
                  </a:cubicBezTo>
                  <a:cubicBezTo>
                    <a:pt x="79" y="44"/>
                    <a:pt x="79" y="44"/>
                    <a:pt x="79" y="44"/>
                  </a:cubicBezTo>
                  <a:cubicBezTo>
                    <a:pt x="80" y="44"/>
                    <a:pt x="80" y="44"/>
                    <a:pt x="80" y="44"/>
                  </a:cubicBezTo>
                  <a:cubicBezTo>
                    <a:pt x="80" y="44"/>
                    <a:pt x="81" y="44"/>
                    <a:pt x="81" y="44"/>
                  </a:cubicBezTo>
                  <a:cubicBezTo>
                    <a:pt x="81" y="44"/>
                    <a:pt x="81" y="44"/>
                    <a:pt x="82" y="44"/>
                  </a:cubicBezTo>
                  <a:cubicBezTo>
                    <a:pt x="82" y="44"/>
                    <a:pt x="82" y="44"/>
                    <a:pt x="82" y="44"/>
                  </a:cubicBezTo>
                  <a:cubicBezTo>
                    <a:pt x="82" y="44"/>
                    <a:pt x="83" y="44"/>
                    <a:pt x="83" y="44"/>
                  </a:cubicBezTo>
                  <a:cubicBezTo>
                    <a:pt x="83" y="44"/>
                    <a:pt x="83" y="44"/>
                    <a:pt x="83" y="44"/>
                  </a:cubicBezTo>
                  <a:cubicBezTo>
                    <a:pt x="84" y="44"/>
                    <a:pt x="84" y="44"/>
                    <a:pt x="85" y="44"/>
                  </a:cubicBezTo>
                  <a:cubicBezTo>
                    <a:pt x="85" y="44"/>
                    <a:pt x="85" y="44"/>
                    <a:pt x="85" y="44"/>
                  </a:cubicBezTo>
                  <a:cubicBezTo>
                    <a:pt x="85" y="44"/>
                    <a:pt x="86" y="44"/>
                    <a:pt x="86" y="44"/>
                  </a:cubicBezTo>
                  <a:cubicBezTo>
                    <a:pt x="87" y="44"/>
                    <a:pt x="87" y="44"/>
                    <a:pt x="88" y="44"/>
                  </a:cubicBezTo>
                  <a:cubicBezTo>
                    <a:pt x="88" y="44"/>
                    <a:pt x="88" y="44"/>
                    <a:pt x="88" y="44"/>
                  </a:cubicBezTo>
                  <a:cubicBezTo>
                    <a:pt x="89" y="44"/>
                    <a:pt x="89" y="44"/>
                    <a:pt x="90" y="44"/>
                  </a:cubicBezTo>
                  <a:cubicBezTo>
                    <a:pt x="90" y="44"/>
                    <a:pt x="90" y="44"/>
                    <a:pt x="90" y="44"/>
                  </a:cubicBezTo>
                  <a:cubicBezTo>
                    <a:pt x="91" y="44"/>
                    <a:pt x="91" y="44"/>
                    <a:pt x="91" y="44"/>
                  </a:cubicBezTo>
                  <a:cubicBezTo>
                    <a:pt x="91" y="44"/>
                    <a:pt x="91" y="44"/>
                    <a:pt x="92" y="44"/>
                  </a:cubicBezTo>
                  <a:cubicBezTo>
                    <a:pt x="92" y="44"/>
                    <a:pt x="92" y="44"/>
                    <a:pt x="92" y="44"/>
                  </a:cubicBezTo>
                  <a:cubicBezTo>
                    <a:pt x="92" y="43"/>
                    <a:pt x="93" y="43"/>
                    <a:pt x="93" y="43"/>
                  </a:cubicBezTo>
                  <a:cubicBezTo>
                    <a:pt x="93" y="43"/>
                    <a:pt x="93" y="43"/>
                    <a:pt x="93" y="43"/>
                  </a:cubicBezTo>
                  <a:cubicBezTo>
                    <a:pt x="93" y="43"/>
                    <a:pt x="94" y="43"/>
                    <a:pt x="94" y="43"/>
                  </a:cubicBezTo>
                  <a:cubicBezTo>
                    <a:pt x="94" y="43"/>
                    <a:pt x="94" y="43"/>
                    <a:pt x="94" y="43"/>
                  </a:cubicBezTo>
                  <a:cubicBezTo>
                    <a:pt x="94" y="43"/>
                    <a:pt x="94" y="43"/>
                    <a:pt x="95" y="43"/>
                  </a:cubicBezTo>
                  <a:cubicBezTo>
                    <a:pt x="95" y="43"/>
                    <a:pt x="95" y="43"/>
                    <a:pt x="95" y="43"/>
                  </a:cubicBezTo>
                  <a:cubicBezTo>
                    <a:pt x="95" y="43"/>
                    <a:pt x="95" y="43"/>
                    <a:pt x="96" y="43"/>
                  </a:cubicBezTo>
                  <a:cubicBezTo>
                    <a:pt x="96" y="43"/>
                    <a:pt x="96" y="43"/>
                    <a:pt x="96" y="43"/>
                  </a:cubicBezTo>
                  <a:cubicBezTo>
                    <a:pt x="96" y="43"/>
                    <a:pt x="96" y="43"/>
                    <a:pt x="96" y="43"/>
                  </a:cubicBezTo>
                  <a:cubicBezTo>
                    <a:pt x="96" y="43"/>
                    <a:pt x="96" y="43"/>
                    <a:pt x="96" y="42"/>
                  </a:cubicBezTo>
                  <a:cubicBezTo>
                    <a:pt x="97" y="42"/>
                    <a:pt x="97" y="42"/>
                    <a:pt x="97" y="42"/>
                  </a:cubicBezTo>
                  <a:cubicBezTo>
                    <a:pt x="136" y="21"/>
                    <a:pt x="136" y="21"/>
                    <a:pt x="136" y="21"/>
                  </a:cubicBezTo>
                  <a:cubicBezTo>
                    <a:pt x="136" y="21"/>
                    <a:pt x="136" y="21"/>
                    <a:pt x="136" y="21"/>
                  </a:cubicBezTo>
                  <a:cubicBezTo>
                    <a:pt x="136" y="21"/>
                    <a:pt x="136" y="21"/>
                    <a:pt x="136" y="21"/>
                  </a:cubicBezTo>
                  <a:cubicBezTo>
                    <a:pt x="136" y="21"/>
                    <a:pt x="136" y="21"/>
                    <a:pt x="136" y="21"/>
                  </a:cubicBezTo>
                  <a:cubicBezTo>
                    <a:pt x="136" y="21"/>
                    <a:pt x="136" y="21"/>
                    <a:pt x="136" y="21"/>
                  </a:cubicBezTo>
                  <a:cubicBezTo>
                    <a:pt x="137" y="21"/>
                    <a:pt x="137" y="20"/>
                    <a:pt x="137" y="20"/>
                  </a:cubicBezTo>
                  <a:cubicBezTo>
                    <a:pt x="137" y="20"/>
                    <a:pt x="137" y="20"/>
                    <a:pt x="137" y="20"/>
                  </a:cubicBezTo>
                  <a:cubicBezTo>
                    <a:pt x="137" y="20"/>
                    <a:pt x="137" y="20"/>
                    <a:pt x="137" y="20"/>
                  </a:cubicBezTo>
                  <a:cubicBezTo>
                    <a:pt x="137" y="3"/>
                    <a:pt x="137" y="3"/>
                    <a:pt x="137" y="3"/>
                  </a:cubicBezTo>
                  <a:cubicBezTo>
                    <a:pt x="137" y="3"/>
                    <a:pt x="137" y="3"/>
                    <a:pt x="137" y="3"/>
                  </a:cubicBezTo>
                  <a:cubicBezTo>
                    <a:pt x="137" y="3"/>
                    <a:pt x="137" y="3"/>
                    <a:pt x="137" y="3"/>
                  </a:cubicBezTo>
                  <a:cubicBezTo>
                    <a:pt x="137" y="2"/>
                    <a:pt x="135" y="1"/>
                    <a:pt x="130" y="0"/>
                  </a:cubicBezTo>
                  <a:cubicBezTo>
                    <a:pt x="97" y="18"/>
                    <a:pt x="97" y="18"/>
                    <a:pt x="97" y="18"/>
                  </a:cubicBezTo>
                  <a:cubicBezTo>
                    <a:pt x="97" y="18"/>
                    <a:pt x="97" y="18"/>
                    <a:pt x="96" y="18"/>
                  </a:cubicBezTo>
                  <a:cubicBezTo>
                    <a:pt x="96" y="18"/>
                    <a:pt x="96" y="18"/>
                    <a:pt x="96" y="18"/>
                  </a:cubicBezTo>
                  <a:cubicBezTo>
                    <a:pt x="96" y="18"/>
                    <a:pt x="96" y="18"/>
                    <a:pt x="96" y="18"/>
                  </a:cubicBezTo>
                  <a:cubicBezTo>
                    <a:pt x="96" y="18"/>
                    <a:pt x="96" y="18"/>
                    <a:pt x="96" y="18"/>
                  </a:cubicBezTo>
                  <a:cubicBezTo>
                    <a:pt x="95" y="18"/>
                    <a:pt x="95" y="18"/>
                    <a:pt x="95" y="18"/>
                  </a:cubicBezTo>
                  <a:cubicBezTo>
                    <a:pt x="95" y="18"/>
                    <a:pt x="95" y="18"/>
                    <a:pt x="95" y="18"/>
                  </a:cubicBezTo>
                  <a:cubicBezTo>
                    <a:pt x="94" y="18"/>
                    <a:pt x="94" y="18"/>
                    <a:pt x="94" y="18"/>
                  </a:cubicBezTo>
                  <a:cubicBezTo>
                    <a:pt x="94" y="18"/>
                    <a:pt x="94" y="19"/>
                    <a:pt x="94" y="19"/>
                  </a:cubicBezTo>
                  <a:cubicBezTo>
                    <a:pt x="94" y="19"/>
                    <a:pt x="93" y="19"/>
                    <a:pt x="93" y="19"/>
                  </a:cubicBezTo>
                  <a:cubicBezTo>
                    <a:pt x="93" y="19"/>
                    <a:pt x="93" y="19"/>
                    <a:pt x="93" y="19"/>
                  </a:cubicBezTo>
                  <a:cubicBezTo>
                    <a:pt x="93" y="19"/>
                    <a:pt x="93" y="19"/>
                    <a:pt x="92" y="19"/>
                  </a:cubicBezTo>
                  <a:cubicBezTo>
                    <a:pt x="92" y="19"/>
                    <a:pt x="92" y="19"/>
                    <a:pt x="92" y="19"/>
                  </a:cubicBezTo>
                  <a:cubicBezTo>
                    <a:pt x="91" y="19"/>
                    <a:pt x="91" y="19"/>
                    <a:pt x="91" y="19"/>
                  </a:cubicBezTo>
                  <a:cubicBezTo>
                    <a:pt x="91" y="19"/>
                    <a:pt x="91" y="19"/>
                    <a:pt x="90" y="19"/>
                  </a:cubicBezTo>
                  <a:cubicBezTo>
                    <a:pt x="90" y="19"/>
                    <a:pt x="90" y="19"/>
                    <a:pt x="90" y="19"/>
                  </a:cubicBezTo>
                  <a:cubicBezTo>
                    <a:pt x="89" y="19"/>
                    <a:pt x="89" y="19"/>
                    <a:pt x="88" y="19"/>
                  </a:cubicBezTo>
                  <a:cubicBezTo>
                    <a:pt x="88" y="19"/>
                    <a:pt x="88" y="19"/>
                    <a:pt x="88" y="19"/>
                  </a:cubicBezTo>
                  <a:cubicBezTo>
                    <a:pt x="87" y="19"/>
                    <a:pt x="87" y="19"/>
                    <a:pt x="86" y="19"/>
                  </a:cubicBezTo>
                  <a:cubicBezTo>
                    <a:pt x="86" y="19"/>
                    <a:pt x="85" y="19"/>
                    <a:pt x="85" y="19"/>
                  </a:cubicBezTo>
                  <a:cubicBezTo>
                    <a:pt x="85" y="19"/>
                    <a:pt x="85" y="19"/>
                    <a:pt x="85" y="19"/>
                  </a:cubicBezTo>
                  <a:cubicBezTo>
                    <a:pt x="84" y="19"/>
                    <a:pt x="84" y="19"/>
                    <a:pt x="83" y="19"/>
                  </a:cubicBezTo>
                  <a:cubicBezTo>
                    <a:pt x="83" y="19"/>
                    <a:pt x="83" y="19"/>
                    <a:pt x="83" y="19"/>
                  </a:cubicBezTo>
                  <a:cubicBezTo>
                    <a:pt x="83" y="19"/>
                    <a:pt x="82" y="19"/>
                    <a:pt x="82" y="19"/>
                  </a:cubicBezTo>
                  <a:cubicBezTo>
                    <a:pt x="82" y="19"/>
                    <a:pt x="82" y="19"/>
                    <a:pt x="82" y="19"/>
                  </a:cubicBezTo>
                  <a:cubicBezTo>
                    <a:pt x="81" y="19"/>
                    <a:pt x="81" y="19"/>
                    <a:pt x="81" y="19"/>
                  </a:cubicBezTo>
                  <a:cubicBezTo>
                    <a:pt x="80" y="19"/>
                    <a:pt x="80" y="19"/>
                    <a:pt x="80" y="19"/>
                  </a:cubicBezTo>
                  <a:cubicBezTo>
                    <a:pt x="80" y="19"/>
                    <a:pt x="80" y="19"/>
                    <a:pt x="79" y="19"/>
                  </a:cubicBezTo>
                  <a:cubicBezTo>
                    <a:pt x="79" y="19"/>
                    <a:pt x="79" y="19"/>
                    <a:pt x="79" y="19"/>
                  </a:cubicBezTo>
                  <a:cubicBezTo>
                    <a:pt x="79" y="19"/>
                    <a:pt x="78" y="19"/>
                    <a:pt x="78" y="19"/>
                  </a:cubicBezTo>
                  <a:cubicBezTo>
                    <a:pt x="9" y="14"/>
                    <a:pt x="9" y="14"/>
                    <a:pt x="9" y="14"/>
                  </a:cubicBezTo>
                  <a:cubicBezTo>
                    <a:pt x="9" y="14"/>
                    <a:pt x="9" y="14"/>
                    <a:pt x="8" y="14"/>
                  </a:cubicBezTo>
                  <a:cubicBezTo>
                    <a:pt x="8" y="14"/>
                    <a:pt x="8" y="14"/>
                    <a:pt x="8" y="14"/>
                  </a:cubicBezTo>
                  <a:cubicBezTo>
                    <a:pt x="8" y="14"/>
                    <a:pt x="8" y="14"/>
                    <a:pt x="7" y="14"/>
                  </a:cubicBezTo>
                  <a:cubicBezTo>
                    <a:pt x="7" y="14"/>
                    <a:pt x="7" y="14"/>
                    <a:pt x="7" y="14"/>
                  </a:cubicBezTo>
                  <a:cubicBezTo>
                    <a:pt x="7" y="14"/>
                    <a:pt x="7" y="14"/>
                    <a:pt x="6" y="13"/>
                  </a:cubicBezTo>
                  <a:cubicBezTo>
                    <a:pt x="6" y="13"/>
                    <a:pt x="6" y="13"/>
                    <a:pt x="6" y="13"/>
                  </a:cubicBezTo>
                  <a:cubicBezTo>
                    <a:pt x="6" y="13"/>
                    <a:pt x="6" y="13"/>
                    <a:pt x="6" y="13"/>
                  </a:cubicBezTo>
                  <a:cubicBezTo>
                    <a:pt x="1" y="16"/>
                    <a:pt x="1" y="16"/>
                    <a:pt x="1" y="16"/>
                  </a:cubicBezTo>
                  <a:cubicBezTo>
                    <a:pt x="1" y="16"/>
                    <a:pt x="0" y="16"/>
                    <a:pt x="0" y="16"/>
                  </a:cubicBezTo>
                  <a:cubicBezTo>
                    <a:pt x="1" y="37"/>
                    <a:pt x="1" y="37"/>
                    <a:pt x="1" y="37"/>
                  </a:cubicBezTo>
                  <a:cubicBezTo>
                    <a:pt x="1" y="37"/>
                    <a:pt x="1" y="37"/>
                    <a:pt x="1" y="37"/>
                  </a:cubicBezTo>
                  <a:cubicBezTo>
                    <a:pt x="1" y="37"/>
                    <a:pt x="1" y="37"/>
                    <a:pt x="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7" name="Freeform 126"/>
            <p:cNvSpPr>
              <a:spLocks/>
            </p:cNvSpPr>
            <p:nvPr/>
          </p:nvSpPr>
          <p:spPr bwMode="auto">
            <a:xfrm>
              <a:off x="5387975" y="4600575"/>
              <a:ext cx="131762" cy="42863"/>
            </a:xfrm>
            <a:custGeom>
              <a:avLst/>
              <a:gdLst>
                <a:gd name="T0" fmla="*/ 1 w 137"/>
                <a:gd name="T1" fmla="*/ 38 h 45"/>
                <a:gd name="T2" fmla="*/ 2 w 137"/>
                <a:gd name="T3" fmla="*/ 38 h 45"/>
                <a:gd name="T4" fmla="*/ 2 w 137"/>
                <a:gd name="T5" fmla="*/ 38 h 45"/>
                <a:gd name="T6" fmla="*/ 3 w 137"/>
                <a:gd name="T7" fmla="*/ 38 h 45"/>
                <a:gd name="T8" fmla="*/ 4 w 137"/>
                <a:gd name="T9" fmla="*/ 38 h 45"/>
                <a:gd name="T10" fmla="*/ 5 w 137"/>
                <a:gd name="T11" fmla="*/ 39 h 45"/>
                <a:gd name="T12" fmla="*/ 6 w 137"/>
                <a:gd name="T13" fmla="*/ 39 h 45"/>
                <a:gd name="T14" fmla="*/ 6 w 137"/>
                <a:gd name="T15" fmla="*/ 39 h 45"/>
                <a:gd name="T16" fmla="*/ 7 w 137"/>
                <a:gd name="T17" fmla="*/ 39 h 45"/>
                <a:gd name="T18" fmla="*/ 8 w 137"/>
                <a:gd name="T19" fmla="*/ 39 h 45"/>
                <a:gd name="T20" fmla="*/ 78 w 137"/>
                <a:gd name="T21" fmla="*/ 45 h 45"/>
                <a:gd name="T22" fmla="*/ 79 w 137"/>
                <a:gd name="T23" fmla="*/ 45 h 45"/>
                <a:gd name="T24" fmla="*/ 81 w 137"/>
                <a:gd name="T25" fmla="*/ 45 h 45"/>
                <a:gd name="T26" fmla="*/ 82 w 137"/>
                <a:gd name="T27" fmla="*/ 45 h 45"/>
                <a:gd name="T28" fmla="*/ 83 w 137"/>
                <a:gd name="T29" fmla="*/ 45 h 45"/>
                <a:gd name="T30" fmla="*/ 85 w 137"/>
                <a:gd name="T31" fmla="*/ 45 h 45"/>
                <a:gd name="T32" fmla="*/ 88 w 137"/>
                <a:gd name="T33" fmla="*/ 45 h 45"/>
                <a:gd name="T34" fmla="*/ 90 w 137"/>
                <a:gd name="T35" fmla="*/ 44 h 45"/>
                <a:gd name="T36" fmla="*/ 91 w 137"/>
                <a:gd name="T37" fmla="*/ 44 h 45"/>
                <a:gd name="T38" fmla="*/ 92 w 137"/>
                <a:gd name="T39" fmla="*/ 44 h 45"/>
                <a:gd name="T40" fmla="*/ 93 w 137"/>
                <a:gd name="T41" fmla="*/ 44 h 45"/>
                <a:gd name="T42" fmla="*/ 94 w 137"/>
                <a:gd name="T43" fmla="*/ 44 h 45"/>
                <a:gd name="T44" fmla="*/ 95 w 137"/>
                <a:gd name="T45" fmla="*/ 44 h 45"/>
                <a:gd name="T46" fmla="*/ 96 w 137"/>
                <a:gd name="T47" fmla="*/ 43 h 45"/>
                <a:gd name="T48" fmla="*/ 96 w 137"/>
                <a:gd name="T49" fmla="*/ 43 h 45"/>
                <a:gd name="T50" fmla="*/ 136 w 137"/>
                <a:gd name="T51" fmla="*/ 23 h 45"/>
                <a:gd name="T52" fmla="*/ 136 w 137"/>
                <a:gd name="T53" fmla="*/ 23 h 45"/>
                <a:gd name="T54" fmla="*/ 136 w 137"/>
                <a:gd name="T55" fmla="*/ 22 h 45"/>
                <a:gd name="T56" fmla="*/ 137 w 137"/>
                <a:gd name="T57" fmla="*/ 22 h 45"/>
                <a:gd name="T58" fmla="*/ 137 w 137"/>
                <a:gd name="T59" fmla="*/ 7 h 45"/>
                <a:gd name="T60" fmla="*/ 137 w 137"/>
                <a:gd name="T61" fmla="*/ 7 h 45"/>
                <a:gd name="T62" fmla="*/ 59 w 137"/>
                <a:gd name="T63" fmla="*/ 0 h 45"/>
                <a:gd name="T64" fmla="*/ 1 w 137"/>
                <a:gd name="T65" fmla="*/ 17 h 45"/>
                <a:gd name="T66" fmla="*/ 0 w 137"/>
                <a:gd name="T67" fmla="*/ 37 h 45"/>
                <a:gd name="T68" fmla="*/ 1 w 137"/>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45">
                  <a:moveTo>
                    <a:pt x="1" y="37"/>
                  </a:moveTo>
                  <a:cubicBezTo>
                    <a:pt x="1" y="37"/>
                    <a:pt x="1" y="38"/>
                    <a:pt x="1" y="38"/>
                  </a:cubicBezTo>
                  <a:cubicBezTo>
                    <a:pt x="1" y="38"/>
                    <a:pt x="1" y="38"/>
                    <a:pt x="1" y="38"/>
                  </a:cubicBezTo>
                  <a:cubicBezTo>
                    <a:pt x="1" y="38"/>
                    <a:pt x="2" y="38"/>
                    <a:pt x="2" y="38"/>
                  </a:cubicBezTo>
                  <a:cubicBezTo>
                    <a:pt x="2" y="38"/>
                    <a:pt x="2" y="38"/>
                    <a:pt x="2" y="38"/>
                  </a:cubicBezTo>
                  <a:cubicBezTo>
                    <a:pt x="2" y="38"/>
                    <a:pt x="2" y="38"/>
                    <a:pt x="2" y="38"/>
                  </a:cubicBezTo>
                  <a:cubicBezTo>
                    <a:pt x="2" y="38"/>
                    <a:pt x="3" y="38"/>
                    <a:pt x="3" y="38"/>
                  </a:cubicBezTo>
                  <a:cubicBezTo>
                    <a:pt x="3" y="38"/>
                    <a:pt x="3" y="38"/>
                    <a:pt x="3" y="38"/>
                  </a:cubicBezTo>
                  <a:cubicBezTo>
                    <a:pt x="3" y="38"/>
                    <a:pt x="3" y="38"/>
                    <a:pt x="3" y="38"/>
                  </a:cubicBezTo>
                  <a:cubicBezTo>
                    <a:pt x="4" y="38"/>
                    <a:pt x="4" y="38"/>
                    <a:pt x="4" y="38"/>
                  </a:cubicBezTo>
                  <a:cubicBezTo>
                    <a:pt x="4" y="38"/>
                    <a:pt x="4" y="39"/>
                    <a:pt x="4" y="39"/>
                  </a:cubicBezTo>
                  <a:cubicBezTo>
                    <a:pt x="5" y="39"/>
                    <a:pt x="5" y="39"/>
                    <a:pt x="5" y="39"/>
                  </a:cubicBezTo>
                  <a:cubicBezTo>
                    <a:pt x="5" y="39"/>
                    <a:pt x="5" y="39"/>
                    <a:pt x="5" y="39"/>
                  </a:cubicBezTo>
                  <a:cubicBezTo>
                    <a:pt x="5" y="39"/>
                    <a:pt x="5" y="39"/>
                    <a:pt x="6" y="39"/>
                  </a:cubicBezTo>
                  <a:cubicBezTo>
                    <a:pt x="6" y="39"/>
                    <a:pt x="6" y="39"/>
                    <a:pt x="6" y="39"/>
                  </a:cubicBezTo>
                  <a:cubicBezTo>
                    <a:pt x="6" y="39"/>
                    <a:pt x="6" y="39"/>
                    <a:pt x="6" y="39"/>
                  </a:cubicBezTo>
                  <a:cubicBezTo>
                    <a:pt x="7" y="39"/>
                    <a:pt x="7" y="39"/>
                    <a:pt x="7" y="39"/>
                  </a:cubicBezTo>
                  <a:cubicBezTo>
                    <a:pt x="7" y="39"/>
                    <a:pt x="7" y="39"/>
                    <a:pt x="7" y="39"/>
                  </a:cubicBezTo>
                  <a:cubicBezTo>
                    <a:pt x="8" y="39"/>
                    <a:pt x="8" y="39"/>
                    <a:pt x="8" y="39"/>
                  </a:cubicBezTo>
                  <a:cubicBezTo>
                    <a:pt x="8" y="39"/>
                    <a:pt x="8" y="39"/>
                    <a:pt x="8" y="39"/>
                  </a:cubicBezTo>
                  <a:cubicBezTo>
                    <a:pt x="9" y="39"/>
                    <a:pt x="9" y="39"/>
                    <a:pt x="9" y="39"/>
                  </a:cubicBezTo>
                  <a:cubicBezTo>
                    <a:pt x="78" y="45"/>
                    <a:pt x="78" y="45"/>
                    <a:pt x="78" y="45"/>
                  </a:cubicBezTo>
                  <a:cubicBezTo>
                    <a:pt x="78" y="45"/>
                    <a:pt x="78" y="45"/>
                    <a:pt x="79" y="45"/>
                  </a:cubicBezTo>
                  <a:cubicBezTo>
                    <a:pt x="79" y="45"/>
                    <a:pt x="79" y="45"/>
                    <a:pt x="79" y="45"/>
                  </a:cubicBezTo>
                  <a:cubicBezTo>
                    <a:pt x="80" y="45"/>
                    <a:pt x="80" y="45"/>
                    <a:pt x="80" y="45"/>
                  </a:cubicBezTo>
                  <a:cubicBezTo>
                    <a:pt x="80" y="45"/>
                    <a:pt x="81" y="45"/>
                    <a:pt x="81" y="45"/>
                  </a:cubicBezTo>
                  <a:cubicBezTo>
                    <a:pt x="81" y="45"/>
                    <a:pt x="81" y="45"/>
                    <a:pt x="82" y="45"/>
                  </a:cubicBezTo>
                  <a:cubicBezTo>
                    <a:pt x="82" y="45"/>
                    <a:pt x="82" y="45"/>
                    <a:pt x="82" y="45"/>
                  </a:cubicBezTo>
                  <a:cubicBezTo>
                    <a:pt x="82" y="45"/>
                    <a:pt x="83" y="45"/>
                    <a:pt x="83" y="45"/>
                  </a:cubicBezTo>
                  <a:cubicBezTo>
                    <a:pt x="83" y="45"/>
                    <a:pt x="83" y="45"/>
                    <a:pt x="83" y="45"/>
                  </a:cubicBezTo>
                  <a:cubicBezTo>
                    <a:pt x="84" y="45"/>
                    <a:pt x="84" y="45"/>
                    <a:pt x="85" y="45"/>
                  </a:cubicBezTo>
                  <a:cubicBezTo>
                    <a:pt x="85" y="45"/>
                    <a:pt x="85" y="45"/>
                    <a:pt x="85" y="45"/>
                  </a:cubicBezTo>
                  <a:cubicBezTo>
                    <a:pt x="85" y="45"/>
                    <a:pt x="86" y="45"/>
                    <a:pt x="86" y="45"/>
                  </a:cubicBezTo>
                  <a:cubicBezTo>
                    <a:pt x="87" y="45"/>
                    <a:pt x="87" y="45"/>
                    <a:pt x="88" y="45"/>
                  </a:cubicBezTo>
                  <a:cubicBezTo>
                    <a:pt x="88" y="45"/>
                    <a:pt x="88" y="45"/>
                    <a:pt x="88" y="45"/>
                  </a:cubicBezTo>
                  <a:cubicBezTo>
                    <a:pt x="89" y="45"/>
                    <a:pt x="89" y="45"/>
                    <a:pt x="90" y="44"/>
                  </a:cubicBezTo>
                  <a:cubicBezTo>
                    <a:pt x="90" y="44"/>
                    <a:pt x="90" y="44"/>
                    <a:pt x="90" y="44"/>
                  </a:cubicBezTo>
                  <a:cubicBezTo>
                    <a:pt x="91" y="44"/>
                    <a:pt x="91" y="44"/>
                    <a:pt x="91" y="44"/>
                  </a:cubicBezTo>
                  <a:cubicBezTo>
                    <a:pt x="91" y="44"/>
                    <a:pt x="91" y="44"/>
                    <a:pt x="92" y="44"/>
                  </a:cubicBezTo>
                  <a:cubicBezTo>
                    <a:pt x="92" y="44"/>
                    <a:pt x="92" y="44"/>
                    <a:pt x="92" y="44"/>
                  </a:cubicBezTo>
                  <a:cubicBezTo>
                    <a:pt x="92" y="44"/>
                    <a:pt x="93" y="44"/>
                    <a:pt x="93" y="44"/>
                  </a:cubicBezTo>
                  <a:cubicBezTo>
                    <a:pt x="93" y="44"/>
                    <a:pt x="93" y="44"/>
                    <a:pt x="93" y="44"/>
                  </a:cubicBezTo>
                  <a:cubicBezTo>
                    <a:pt x="93" y="44"/>
                    <a:pt x="94" y="44"/>
                    <a:pt x="94" y="44"/>
                  </a:cubicBezTo>
                  <a:cubicBezTo>
                    <a:pt x="94" y="44"/>
                    <a:pt x="94" y="44"/>
                    <a:pt x="94" y="44"/>
                  </a:cubicBezTo>
                  <a:cubicBezTo>
                    <a:pt x="94" y="44"/>
                    <a:pt x="94" y="44"/>
                    <a:pt x="95" y="44"/>
                  </a:cubicBezTo>
                  <a:cubicBezTo>
                    <a:pt x="95" y="44"/>
                    <a:pt x="95" y="44"/>
                    <a:pt x="95" y="44"/>
                  </a:cubicBezTo>
                  <a:cubicBezTo>
                    <a:pt x="95" y="44"/>
                    <a:pt x="95" y="43"/>
                    <a:pt x="96" y="43"/>
                  </a:cubicBezTo>
                  <a:cubicBezTo>
                    <a:pt x="96" y="43"/>
                    <a:pt x="96" y="43"/>
                    <a:pt x="96" y="43"/>
                  </a:cubicBezTo>
                  <a:cubicBezTo>
                    <a:pt x="96" y="43"/>
                    <a:pt x="96" y="43"/>
                    <a:pt x="96" y="43"/>
                  </a:cubicBezTo>
                  <a:cubicBezTo>
                    <a:pt x="96" y="43"/>
                    <a:pt x="96" y="43"/>
                    <a:pt x="96" y="43"/>
                  </a:cubicBezTo>
                  <a:cubicBezTo>
                    <a:pt x="97" y="43"/>
                    <a:pt x="97" y="43"/>
                    <a:pt x="97" y="43"/>
                  </a:cubicBezTo>
                  <a:cubicBezTo>
                    <a:pt x="136" y="23"/>
                    <a:pt x="136" y="23"/>
                    <a:pt x="136" y="23"/>
                  </a:cubicBezTo>
                  <a:cubicBezTo>
                    <a:pt x="136" y="23"/>
                    <a:pt x="136" y="23"/>
                    <a:pt x="136" y="23"/>
                  </a:cubicBezTo>
                  <a:cubicBezTo>
                    <a:pt x="136" y="23"/>
                    <a:pt x="136" y="23"/>
                    <a:pt x="136" y="23"/>
                  </a:cubicBezTo>
                  <a:cubicBezTo>
                    <a:pt x="136" y="23"/>
                    <a:pt x="136" y="23"/>
                    <a:pt x="136" y="22"/>
                  </a:cubicBezTo>
                  <a:cubicBezTo>
                    <a:pt x="136" y="22"/>
                    <a:pt x="136" y="22"/>
                    <a:pt x="136" y="22"/>
                  </a:cubicBezTo>
                  <a:cubicBezTo>
                    <a:pt x="137" y="22"/>
                    <a:pt x="137" y="22"/>
                    <a:pt x="137" y="22"/>
                  </a:cubicBezTo>
                  <a:cubicBezTo>
                    <a:pt x="137" y="22"/>
                    <a:pt x="137" y="22"/>
                    <a:pt x="137" y="22"/>
                  </a:cubicBezTo>
                  <a:cubicBezTo>
                    <a:pt x="137" y="22"/>
                    <a:pt x="137" y="22"/>
                    <a:pt x="137" y="22"/>
                  </a:cubicBezTo>
                  <a:cubicBezTo>
                    <a:pt x="137" y="7"/>
                    <a:pt x="137" y="7"/>
                    <a:pt x="137" y="7"/>
                  </a:cubicBezTo>
                  <a:cubicBezTo>
                    <a:pt x="137" y="7"/>
                    <a:pt x="137" y="7"/>
                    <a:pt x="137" y="7"/>
                  </a:cubicBezTo>
                  <a:cubicBezTo>
                    <a:pt x="137" y="7"/>
                    <a:pt x="137" y="7"/>
                    <a:pt x="137" y="7"/>
                  </a:cubicBezTo>
                  <a:cubicBezTo>
                    <a:pt x="137" y="6"/>
                    <a:pt x="133" y="5"/>
                    <a:pt x="127" y="4"/>
                  </a:cubicBezTo>
                  <a:cubicBezTo>
                    <a:pt x="59" y="0"/>
                    <a:pt x="59" y="0"/>
                    <a:pt x="59" y="0"/>
                  </a:cubicBezTo>
                  <a:cubicBezTo>
                    <a:pt x="51" y="0"/>
                    <a:pt x="42" y="0"/>
                    <a:pt x="39" y="2"/>
                  </a:cubicBezTo>
                  <a:cubicBezTo>
                    <a:pt x="1" y="17"/>
                    <a:pt x="1" y="17"/>
                    <a:pt x="1" y="17"/>
                  </a:cubicBezTo>
                  <a:cubicBezTo>
                    <a:pt x="0" y="17"/>
                    <a:pt x="0" y="17"/>
                    <a:pt x="0" y="17"/>
                  </a:cubicBezTo>
                  <a:cubicBezTo>
                    <a:pt x="0" y="37"/>
                    <a:pt x="0" y="37"/>
                    <a:pt x="0" y="37"/>
                  </a:cubicBezTo>
                  <a:cubicBezTo>
                    <a:pt x="0" y="37"/>
                    <a:pt x="0" y="37"/>
                    <a:pt x="0" y="37"/>
                  </a:cubicBezTo>
                  <a:cubicBezTo>
                    <a:pt x="0" y="37"/>
                    <a:pt x="0" y="37"/>
                    <a:pt x="1" y="37"/>
                  </a:cubicBezTo>
                  <a:cubicBezTo>
                    <a:pt x="1" y="37"/>
                    <a:pt x="1" y="37"/>
                    <a:pt x="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8" name="Freeform 127"/>
            <p:cNvSpPr>
              <a:spLocks noEditPoints="1"/>
            </p:cNvSpPr>
            <p:nvPr/>
          </p:nvSpPr>
          <p:spPr bwMode="auto">
            <a:xfrm>
              <a:off x="5387975" y="4692650"/>
              <a:ext cx="131762" cy="85725"/>
            </a:xfrm>
            <a:custGeom>
              <a:avLst/>
              <a:gdLst>
                <a:gd name="T0" fmla="*/ 129 w 136"/>
                <a:gd name="T1" fmla="*/ 0 h 89"/>
                <a:gd name="T2" fmla="*/ 95 w 136"/>
                <a:gd name="T3" fmla="*/ 19 h 89"/>
                <a:gd name="T4" fmla="*/ 95 w 136"/>
                <a:gd name="T5" fmla="*/ 20 h 89"/>
                <a:gd name="T6" fmla="*/ 94 w 136"/>
                <a:gd name="T7" fmla="*/ 20 h 89"/>
                <a:gd name="T8" fmla="*/ 93 w 136"/>
                <a:gd name="T9" fmla="*/ 20 h 89"/>
                <a:gd name="T10" fmla="*/ 92 w 136"/>
                <a:gd name="T11" fmla="*/ 20 h 89"/>
                <a:gd name="T12" fmla="*/ 91 w 136"/>
                <a:gd name="T13" fmla="*/ 21 h 89"/>
                <a:gd name="T14" fmla="*/ 90 w 136"/>
                <a:gd name="T15" fmla="*/ 21 h 89"/>
                <a:gd name="T16" fmla="*/ 89 w 136"/>
                <a:gd name="T17" fmla="*/ 21 h 89"/>
                <a:gd name="T18" fmla="*/ 87 w 136"/>
                <a:gd name="T19" fmla="*/ 21 h 89"/>
                <a:gd name="T20" fmla="*/ 84 w 136"/>
                <a:gd name="T21" fmla="*/ 21 h 89"/>
                <a:gd name="T22" fmla="*/ 82 w 136"/>
                <a:gd name="T23" fmla="*/ 21 h 89"/>
                <a:gd name="T24" fmla="*/ 81 w 136"/>
                <a:gd name="T25" fmla="*/ 21 h 89"/>
                <a:gd name="T26" fmla="*/ 80 w 136"/>
                <a:gd name="T27" fmla="*/ 21 h 89"/>
                <a:gd name="T28" fmla="*/ 78 w 136"/>
                <a:gd name="T29" fmla="*/ 21 h 89"/>
                <a:gd name="T30" fmla="*/ 77 w 136"/>
                <a:gd name="T31" fmla="*/ 21 h 89"/>
                <a:gd name="T32" fmla="*/ 7 w 136"/>
                <a:gd name="T33" fmla="*/ 15 h 89"/>
                <a:gd name="T34" fmla="*/ 6 w 136"/>
                <a:gd name="T35" fmla="*/ 15 h 89"/>
                <a:gd name="T36" fmla="*/ 5 w 136"/>
                <a:gd name="T37" fmla="*/ 15 h 89"/>
                <a:gd name="T38" fmla="*/ 5 w 136"/>
                <a:gd name="T39" fmla="*/ 15 h 89"/>
                <a:gd name="T40" fmla="*/ 1 w 136"/>
                <a:gd name="T41" fmla="*/ 79 h 89"/>
                <a:gd name="T42" fmla="*/ 2 w 136"/>
                <a:gd name="T43" fmla="*/ 79 h 89"/>
                <a:gd name="T44" fmla="*/ 3 w 136"/>
                <a:gd name="T45" fmla="*/ 80 h 89"/>
                <a:gd name="T46" fmla="*/ 3 w 136"/>
                <a:gd name="T47" fmla="*/ 80 h 89"/>
                <a:gd name="T48" fmla="*/ 4 w 136"/>
                <a:gd name="T49" fmla="*/ 80 h 89"/>
                <a:gd name="T50" fmla="*/ 5 w 136"/>
                <a:gd name="T51" fmla="*/ 80 h 89"/>
                <a:gd name="T52" fmla="*/ 6 w 136"/>
                <a:gd name="T53" fmla="*/ 80 h 89"/>
                <a:gd name="T54" fmla="*/ 7 w 136"/>
                <a:gd name="T55" fmla="*/ 80 h 89"/>
                <a:gd name="T56" fmla="*/ 8 w 136"/>
                <a:gd name="T57" fmla="*/ 80 h 89"/>
                <a:gd name="T58" fmla="*/ 8 w 136"/>
                <a:gd name="T59" fmla="*/ 81 h 89"/>
                <a:gd name="T60" fmla="*/ 77 w 136"/>
                <a:gd name="T61" fmla="*/ 89 h 89"/>
                <a:gd name="T62" fmla="*/ 78 w 136"/>
                <a:gd name="T63" fmla="*/ 89 h 89"/>
                <a:gd name="T64" fmla="*/ 80 w 136"/>
                <a:gd name="T65" fmla="*/ 89 h 89"/>
                <a:gd name="T66" fmla="*/ 81 w 136"/>
                <a:gd name="T67" fmla="*/ 89 h 89"/>
                <a:gd name="T68" fmla="*/ 82 w 136"/>
                <a:gd name="T69" fmla="*/ 89 h 89"/>
                <a:gd name="T70" fmla="*/ 84 w 136"/>
                <a:gd name="T71" fmla="*/ 89 h 89"/>
                <a:gd name="T72" fmla="*/ 87 w 136"/>
                <a:gd name="T73" fmla="*/ 89 h 89"/>
                <a:gd name="T74" fmla="*/ 89 w 136"/>
                <a:gd name="T75" fmla="*/ 89 h 89"/>
                <a:gd name="T76" fmla="*/ 90 w 136"/>
                <a:gd name="T77" fmla="*/ 89 h 89"/>
                <a:gd name="T78" fmla="*/ 91 w 136"/>
                <a:gd name="T79" fmla="*/ 88 h 89"/>
                <a:gd name="T80" fmla="*/ 92 w 136"/>
                <a:gd name="T81" fmla="*/ 88 h 89"/>
                <a:gd name="T82" fmla="*/ 93 w 136"/>
                <a:gd name="T83" fmla="*/ 88 h 89"/>
                <a:gd name="T84" fmla="*/ 94 w 136"/>
                <a:gd name="T85" fmla="*/ 88 h 89"/>
                <a:gd name="T86" fmla="*/ 95 w 136"/>
                <a:gd name="T87" fmla="*/ 88 h 89"/>
                <a:gd name="T88" fmla="*/ 95 w 136"/>
                <a:gd name="T89" fmla="*/ 87 h 89"/>
                <a:gd name="T90" fmla="*/ 96 w 136"/>
                <a:gd name="T91" fmla="*/ 87 h 89"/>
                <a:gd name="T92" fmla="*/ 136 w 136"/>
                <a:gd name="T93" fmla="*/ 2 h 89"/>
                <a:gd name="T94" fmla="*/ 43 w 136"/>
                <a:gd name="T95" fmla="*/ 63 h 89"/>
                <a:gd name="T96" fmla="*/ 43 w 136"/>
                <a:gd name="T97" fmla="*/ 52 h 89"/>
                <a:gd name="T98" fmla="*/ 43 w 136"/>
                <a:gd name="T99"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6" h="89">
                  <a:moveTo>
                    <a:pt x="136" y="2"/>
                  </a:moveTo>
                  <a:cubicBezTo>
                    <a:pt x="136" y="1"/>
                    <a:pt x="134" y="0"/>
                    <a:pt x="129" y="0"/>
                  </a:cubicBezTo>
                  <a:cubicBezTo>
                    <a:pt x="96" y="19"/>
                    <a:pt x="96" y="19"/>
                    <a:pt x="96" y="19"/>
                  </a:cubicBezTo>
                  <a:cubicBezTo>
                    <a:pt x="96" y="19"/>
                    <a:pt x="96" y="19"/>
                    <a:pt x="95" y="19"/>
                  </a:cubicBezTo>
                  <a:cubicBezTo>
                    <a:pt x="95" y="20"/>
                    <a:pt x="95" y="20"/>
                    <a:pt x="95" y="20"/>
                  </a:cubicBezTo>
                  <a:cubicBezTo>
                    <a:pt x="95" y="20"/>
                    <a:pt x="95" y="20"/>
                    <a:pt x="95" y="20"/>
                  </a:cubicBezTo>
                  <a:cubicBezTo>
                    <a:pt x="95" y="20"/>
                    <a:pt x="95" y="20"/>
                    <a:pt x="95" y="20"/>
                  </a:cubicBezTo>
                  <a:cubicBezTo>
                    <a:pt x="94" y="20"/>
                    <a:pt x="94" y="20"/>
                    <a:pt x="94" y="20"/>
                  </a:cubicBezTo>
                  <a:cubicBezTo>
                    <a:pt x="94" y="20"/>
                    <a:pt x="94" y="20"/>
                    <a:pt x="94" y="20"/>
                  </a:cubicBezTo>
                  <a:cubicBezTo>
                    <a:pt x="93" y="20"/>
                    <a:pt x="93" y="20"/>
                    <a:pt x="93" y="20"/>
                  </a:cubicBezTo>
                  <a:cubicBezTo>
                    <a:pt x="93" y="20"/>
                    <a:pt x="93" y="20"/>
                    <a:pt x="93" y="20"/>
                  </a:cubicBezTo>
                  <a:cubicBezTo>
                    <a:pt x="93" y="20"/>
                    <a:pt x="92" y="20"/>
                    <a:pt x="92" y="20"/>
                  </a:cubicBezTo>
                  <a:cubicBezTo>
                    <a:pt x="92" y="20"/>
                    <a:pt x="92" y="20"/>
                    <a:pt x="92" y="20"/>
                  </a:cubicBezTo>
                  <a:cubicBezTo>
                    <a:pt x="92" y="20"/>
                    <a:pt x="91" y="20"/>
                    <a:pt x="91" y="21"/>
                  </a:cubicBezTo>
                  <a:cubicBezTo>
                    <a:pt x="91" y="21"/>
                    <a:pt x="91" y="21"/>
                    <a:pt x="91" y="21"/>
                  </a:cubicBezTo>
                  <a:cubicBezTo>
                    <a:pt x="90" y="21"/>
                    <a:pt x="90" y="21"/>
                    <a:pt x="90" y="21"/>
                  </a:cubicBezTo>
                  <a:cubicBezTo>
                    <a:pt x="90" y="21"/>
                    <a:pt x="90" y="21"/>
                    <a:pt x="89" y="21"/>
                  </a:cubicBezTo>
                  <a:cubicBezTo>
                    <a:pt x="89" y="21"/>
                    <a:pt x="89" y="21"/>
                    <a:pt x="89" y="21"/>
                  </a:cubicBezTo>
                  <a:cubicBezTo>
                    <a:pt x="88" y="21"/>
                    <a:pt x="88" y="21"/>
                    <a:pt x="87" y="21"/>
                  </a:cubicBezTo>
                  <a:cubicBezTo>
                    <a:pt x="87" y="21"/>
                    <a:pt x="87" y="21"/>
                    <a:pt x="87" y="21"/>
                  </a:cubicBezTo>
                  <a:cubicBezTo>
                    <a:pt x="86" y="21"/>
                    <a:pt x="86" y="21"/>
                    <a:pt x="85" y="21"/>
                  </a:cubicBezTo>
                  <a:cubicBezTo>
                    <a:pt x="85" y="21"/>
                    <a:pt x="84" y="21"/>
                    <a:pt x="84" y="21"/>
                  </a:cubicBezTo>
                  <a:cubicBezTo>
                    <a:pt x="84" y="21"/>
                    <a:pt x="84" y="21"/>
                    <a:pt x="84" y="21"/>
                  </a:cubicBezTo>
                  <a:cubicBezTo>
                    <a:pt x="83" y="21"/>
                    <a:pt x="83" y="21"/>
                    <a:pt x="82" y="21"/>
                  </a:cubicBezTo>
                  <a:cubicBezTo>
                    <a:pt x="82" y="21"/>
                    <a:pt x="82" y="21"/>
                    <a:pt x="82" y="21"/>
                  </a:cubicBezTo>
                  <a:cubicBezTo>
                    <a:pt x="82" y="21"/>
                    <a:pt x="81" y="21"/>
                    <a:pt x="81" y="21"/>
                  </a:cubicBezTo>
                  <a:cubicBezTo>
                    <a:pt x="81" y="21"/>
                    <a:pt x="81" y="21"/>
                    <a:pt x="81" y="21"/>
                  </a:cubicBezTo>
                  <a:cubicBezTo>
                    <a:pt x="80" y="21"/>
                    <a:pt x="80" y="21"/>
                    <a:pt x="80" y="21"/>
                  </a:cubicBezTo>
                  <a:cubicBezTo>
                    <a:pt x="80" y="21"/>
                    <a:pt x="79" y="21"/>
                    <a:pt x="79" y="21"/>
                  </a:cubicBezTo>
                  <a:cubicBezTo>
                    <a:pt x="79" y="21"/>
                    <a:pt x="79" y="21"/>
                    <a:pt x="78" y="21"/>
                  </a:cubicBezTo>
                  <a:cubicBezTo>
                    <a:pt x="78" y="21"/>
                    <a:pt x="78" y="21"/>
                    <a:pt x="78" y="21"/>
                  </a:cubicBezTo>
                  <a:cubicBezTo>
                    <a:pt x="77" y="21"/>
                    <a:pt x="77" y="21"/>
                    <a:pt x="77" y="21"/>
                  </a:cubicBezTo>
                  <a:cubicBezTo>
                    <a:pt x="8" y="16"/>
                    <a:pt x="8" y="16"/>
                    <a:pt x="8" y="16"/>
                  </a:cubicBezTo>
                  <a:cubicBezTo>
                    <a:pt x="8" y="15"/>
                    <a:pt x="8" y="15"/>
                    <a:pt x="7" y="15"/>
                  </a:cubicBezTo>
                  <a:cubicBezTo>
                    <a:pt x="7" y="15"/>
                    <a:pt x="7" y="15"/>
                    <a:pt x="7" y="15"/>
                  </a:cubicBezTo>
                  <a:cubicBezTo>
                    <a:pt x="7" y="15"/>
                    <a:pt x="7" y="15"/>
                    <a:pt x="6" y="15"/>
                  </a:cubicBezTo>
                  <a:cubicBezTo>
                    <a:pt x="6" y="15"/>
                    <a:pt x="6" y="15"/>
                    <a:pt x="6" y="15"/>
                  </a:cubicBezTo>
                  <a:cubicBezTo>
                    <a:pt x="6" y="15"/>
                    <a:pt x="6" y="15"/>
                    <a:pt x="5" y="15"/>
                  </a:cubicBezTo>
                  <a:cubicBezTo>
                    <a:pt x="5" y="15"/>
                    <a:pt x="5" y="15"/>
                    <a:pt x="5" y="15"/>
                  </a:cubicBezTo>
                  <a:cubicBezTo>
                    <a:pt x="5" y="15"/>
                    <a:pt x="5" y="15"/>
                    <a:pt x="5" y="15"/>
                  </a:cubicBezTo>
                  <a:cubicBezTo>
                    <a:pt x="0" y="18"/>
                    <a:pt x="0" y="18"/>
                    <a:pt x="0" y="18"/>
                  </a:cubicBezTo>
                  <a:cubicBezTo>
                    <a:pt x="1" y="79"/>
                    <a:pt x="1" y="79"/>
                    <a:pt x="1" y="79"/>
                  </a:cubicBezTo>
                  <a:cubicBezTo>
                    <a:pt x="1" y="79"/>
                    <a:pt x="2" y="79"/>
                    <a:pt x="2" y="79"/>
                  </a:cubicBezTo>
                  <a:cubicBezTo>
                    <a:pt x="2" y="79"/>
                    <a:pt x="2" y="79"/>
                    <a:pt x="2" y="79"/>
                  </a:cubicBezTo>
                  <a:cubicBezTo>
                    <a:pt x="2" y="79"/>
                    <a:pt x="2" y="79"/>
                    <a:pt x="2" y="79"/>
                  </a:cubicBezTo>
                  <a:cubicBezTo>
                    <a:pt x="2" y="80"/>
                    <a:pt x="2" y="80"/>
                    <a:pt x="3" y="80"/>
                  </a:cubicBezTo>
                  <a:cubicBezTo>
                    <a:pt x="3" y="80"/>
                    <a:pt x="3" y="80"/>
                    <a:pt x="3" y="80"/>
                  </a:cubicBezTo>
                  <a:cubicBezTo>
                    <a:pt x="3" y="80"/>
                    <a:pt x="3" y="80"/>
                    <a:pt x="3" y="80"/>
                  </a:cubicBezTo>
                  <a:cubicBezTo>
                    <a:pt x="4" y="80"/>
                    <a:pt x="4" y="80"/>
                    <a:pt x="4" y="80"/>
                  </a:cubicBezTo>
                  <a:cubicBezTo>
                    <a:pt x="4" y="80"/>
                    <a:pt x="4" y="80"/>
                    <a:pt x="4" y="80"/>
                  </a:cubicBezTo>
                  <a:cubicBezTo>
                    <a:pt x="4" y="80"/>
                    <a:pt x="5" y="80"/>
                    <a:pt x="5" y="80"/>
                  </a:cubicBezTo>
                  <a:cubicBezTo>
                    <a:pt x="5" y="80"/>
                    <a:pt x="5" y="80"/>
                    <a:pt x="5" y="80"/>
                  </a:cubicBezTo>
                  <a:cubicBezTo>
                    <a:pt x="5" y="80"/>
                    <a:pt x="5" y="80"/>
                    <a:pt x="5" y="80"/>
                  </a:cubicBezTo>
                  <a:cubicBezTo>
                    <a:pt x="6" y="80"/>
                    <a:pt x="6" y="80"/>
                    <a:pt x="6" y="80"/>
                  </a:cubicBezTo>
                  <a:cubicBezTo>
                    <a:pt x="6" y="80"/>
                    <a:pt x="6" y="80"/>
                    <a:pt x="6" y="80"/>
                  </a:cubicBezTo>
                  <a:cubicBezTo>
                    <a:pt x="7" y="80"/>
                    <a:pt x="7" y="80"/>
                    <a:pt x="7" y="80"/>
                  </a:cubicBezTo>
                  <a:cubicBezTo>
                    <a:pt x="7" y="80"/>
                    <a:pt x="7" y="80"/>
                    <a:pt x="7" y="80"/>
                  </a:cubicBezTo>
                  <a:cubicBezTo>
                    <a:pt x="7" y="80"/>
                    <a:pt x="8" y="80"/>
                    <a:pt x="8" y="80"/>
                  </a:cubicBezTo>
                  <a:cubicBezTo>
                    <a:pt x="8" y="80"/>
                    <a:pt x="8" y="80"/>
                    <a:pt x="8" y="80"/>
                  </a:cubicBezTo>
                  <a:cubicBezTo>
                    <a:pt x="8" y="80"/>
                    <a:pt x="8" y="81"/>
                    <a:pt x="8" y="81"/>
                  </a:cubicBezTo>
                  <a:cubicBezTo>
                    <a:pt x="9" y="81"/>
                    <a:pt x="9" y="81"/>
                    <a:pt x="9" y="81"/>
                  </a:cubicBezTo>
                  <a:cubicBezTo>
                    <a:pt x="77" y="89"/>
                    <a:pt x="77" y="89"/>
                    <a:pt x="77" y="89"/>
                  </a:cubicBezTo>
                  <a:cubicBezTo>
                    <a:pt x="77" y="89"/>
                    <a:pt x="77" y="89"/>
                    <a:pt x="78" y="89"/>
                  </a:cubicBezTo>
                  <a:cubicBezTo>
                    <a:pt x="78" y="89"/>
                    <a:pt x="78" y="89"/>
                    <a:pt x="78" y="89"/>
                  </a:cubicBezTo>
                  <a:cubicBezTo>
                    <a:pt x="79" y="89"/>
                    <a:pt x="79" y="89"/>
                    <a:pt x="79" y="89"/>
                  </a:cubicBezTo>
                  <a:cubicBezTo>
                    <a:pt x="79" y="89"/>
                    <a:pt x="80" y="89"/>
                    <a:pt x="80" y="89"/>
                  </a:cubicBezTo>
                  <a:cubicBezTo>
                    <a:pt x="80" y="89"/>
                    <a:pt x="80" y="89"/>
                    <a:pt x="81" y="89"/>
                  </a:cubicBezTo>
                  <a:cubicBezTo>
                    <a:pt x="81" y="89"/>
                    <a:pt x="81" y="89"/>
                    <a:pt x="81" y="89"/>
                  </a:cubicBezTo>
                  <a:cubicBezTo>
                    <a:pt x="81" y="89"/>
                    <a:pt x="82" y="89"/>
                    <a:pt x="82" y="89"/>
                  </a:cubicBezTo>
                  <a:cubicBezTo>
                    <a:pt x="82" y="89"/>
                    <a:pt x="82" y="89"/>
                    <a:pt x="82" y="89"/>
                  </a:cubicBezTo>
                  <a:cubicBezTo>
                    <a:pt x="83" y="89"/>
                    <a:pt x="83" y="89"/>
                    <a:pt x="84" y="89"/>
                  </a:cubicBezTo>
                  <a:cubicBezTo>
                    <a:pt x="84" y="89"/>
                    <a:pt x="84" y="89"/>
                    <a:pt x="84" y="89"/>
                  </a:cubicBezTo>
                  <a:cubicBezTo>
                    <a:pt x="84" y="89"/>
                    <a:pt x="85" y="89"/>
                    <a:pt x="85" y="89"/>
                  </a:cubicBezTo>
                  <a:cubicBezTo>
                    <a:pt x="86" y="89"/>
                    <a:pt x="86" y="89"/>
                    <a:pt x="87" y="89"/>
                  </a:cubicBezTo>
                  <a:cubicBezTo>
                    <a:pt x="87" y="89"/>
                    <a:pt x="87" y="89"/>
                    <a:pt x="87" y="89"/>
                  </a:cubicBezTo>
                  <a:cubicBezTo>
                    <a:pt x="88" y="89"/>
                    <a:pt x="88" y="89"/>
                    <a:pt x="89" y="89"/>
                  </a:cubicBezTo>
                  <a:cubicBezTo>
                    <a:pt x="89" y="89"/>
                    <a:pt x="89" y="89"/>
                    <a:pt x="89" y="89"/>
                  </a:cubicBezTo>
                  <a:cubicBezTo>
                    <a:pt x="90" y="89"/>
                    <a:pt x="90" y="89"/>
                    <a:pt x="90" y="89"/>
                  </a:cubicBezTo>
                  <a:cubicBezTo>
                    <a:pt x="90" y="89"/>
                    <a:pt x="90" y="88"/>
                    <a:pt x="91" y="88"/>
                  </a:cubicBezTo>
                  <a:cubicBezTo>
                    <a:pt x="91" y="88"/>
                    <a:pt x="91" y="88"/>
                    <a:pt x="91" y="88"/>
                  </a:cubicBezTo>
                  <a:cubicBezTo>
                    <a:pt x="92" y="88"/>
                    <a:pt x="92" y="88"/>
                    <a:pt x="92" y="88"/>
                  </a:cubicBezTo>
                  <a:cubicBezTo>
                    <a:pt x="92" y="88"/>
                    <a:pt x="92" y="88"/>
                    <a:pt x="92" y="88"/>
                  </a:cubicBezTo>
                  <a:cubicBezTo>
                    <a:pt x="92" y="88"/>
                    <a:pt x="93" y="88"/>
                    <a:pt x="93" y="88"/>
                  </a:cubicBezTo>
                  <a:cubicBezTo>
                    <a:pt x="93" y="88"/>
                    <a:pt x="93" y="88"/>
                    <a:pt x="93" y="88"/>
                  </a:cubicBezTo>
                  <a:cubicBezTo>
                    <a:pt x="93" y="88"/>
                    <a:pt x="93" y="88"/>
                    <a:pt x="93" y="88"/>
                  </a:cubicBezTo>
                  <a:cubicBezTo>
                    <a:pt x="93" y="88"/>
                    <a:pt x="93" y="88"/>
                    <a:pt x="94" y="88"/>
                  </a:cubicBezTo>
                  <a:cubicBezTo>
                    <a:pt x="94" y="88"/>
                    <a:pt x="94" y="88"/>
                    <a:pt x="94" y="88"/>
                  </a:cubicBezTo>
                  <a:cubicBezTo>
                    <a:pt x="94" y="88"/>
                    <a:pt x="94" y="88"/>
                    <a:pt x="95" y="88"/>
                  </a:cubicBezTo>
                  <a:cubicBezTo>
                    <a:pt x="95" y="88"/>
                    <a:pt x="95" y="88"/>
                    <a:pt x="95" y="88"/>
                  </a:cubicBezTo>
                  <a:cubicBezTo>
                    <a:pt x="95" y="88"/>
                    <a:pt x="95" y="87"/>
                    <a:pt x="95" y="87"/>
                  </a:cubicBezTo>
                  <a:cubicBezTo>
                    <a:pt x="95" y="87"/>
                    <a:pt x="95" y="87"/>
                    <a:pt x="95" y="87"/>
                  </a:cubicBezTo>
                  <a:cubicBezTo>
                    <a:pt x="96" y="87"/>
                    <a:pt x="96" y="87"/>
                    <a:pt x="96" y="87"/>
                  </a:cubicBezTo>
                  <a:cubicBezTo>
                    <a:pt x="135" y="57"/>
                    <a:pt x="135" y="57"/>
                    <a:pt x="135" y="57"/>
                  </a:cubicBezTo>
                  <a:cubicBezTo>
                    <a:pt x="135" y="57"/>
                    <a:pt x="136" y="23"/>
                    <a:pt x="136" y="2"/>
                  </a:cubicBezTo>
                  <a:cubicBezTo>
                    <a:pt x="136" y="2"/>
                    <a:pt x="136" y="2"/>
                    <a:pt x="136" y="2"/>
                  </a:cubicBezTo>
                  <a:close/>
                  <a:moveTo>
                    <a:pt x="43" y="63"/>
                  </a:moveTo>
                  <a:cubicBezTo>
                    <a:pt x="40" y="63"/>
                    <a:pt x="38" y="60"/>
                    <a:pt x="38" y="57"/>
                  </a:cubicBezTo>
                  <a:cubicBezTo>
                    <a:pt x="38" y="54"/>
                    <a:pt x="40" y="52"/>
                    <a:pt x="43" y="52"/>
                  </a:cubicBezTo>
                  <a:cubicBezTo>
                    <a:pt x="46" y="52"/>
                    <a:pt x="48" y="54"/>
                    <a:pt x="48" y="57"/>
                  </a:cubicBezTo>
                  <a:cubicBezTo>
                    <a:pt x="48" y="60"/>
                    <a:pt x="46" y="63"/>
                    <a:pt x="43"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29" name="Freeform 128"/>
            <p:cNvSpPr>
              <a:spLocks/>
            </p:cNvSpPr>
            <p:nvPr/>
          </p:nvSpPr>
          <p:spPr bwMode="auto">
            <a:xfrm>
              <a:off x="5387975" y="4660900"/>
              <a:ext cx="131762" cy="44450"/>
            </a:xfrm>
            <a:custGeom>
              <a:avLst/>
              <a:gdLst>
                <a:gd name="T0" fmla="*/ 1 w 136"/>
                <a:gd name="T1" fmla="*/ 39 h 46"/>
                <a:gd name="T2" fmla="*/ 2 w 136"/>
                <a:gd name="T3" fmla="*/ 39 h 46"/>
                <a:gd name="T4" fmla="*/ 3 w 136"/>
                <a:gd name="T5" fmla="*/ 39 h 46"/>
                <a:gd name="T6" fmla="*/ 4 w 136"/>
                <a:gd name="T7" fmla="*/ 39 h 46"/>
                <a:gd name="T8" fmla="*/ 5 w 136"/>
                <a:gd name="T9" fmla="*/ 39 h 46"/>
                <a:gd name="T10" fmla="*/ 5 w 136"/>
                <a:gd name="T11" fmla="*/ 40 h 46"/>
                <a:gd name="T12" fmla="*/ 6 w 136"/>
                <a:gd name="T13" fmla="*/ 40 h 46"/>
                <a:gd name="T14" fmla="*/ 7 w 136"/>
                <a:gd name="T15" fmla="*/ 40 h 46"/>
                <a:gd name="T16" fmla="*/ 77 w 136"/>
                <a:gd name="T17" fmla="*/ 45 h 46"/>
                <a:gd name="T18" fmla="*/ 78 w 136"/>
                <a:gd name="T19" fmla="*/ 45 h 46"/>
                <a:gd name="T20" fmla="*/ 80 w 136"/>
                <a:gd name="T21" fmla="*/ 45 h 46"/>
                <a:gd name="T22" fmla="*/ 81 w 136"/>
                <a:gd name="T23" fmla="*/ 46 h 46"/>
                <a:gd name="T24" fmla="*/ 82 w 136"/>
                <a:gd name="T25" fmla="*/ 46 h 46"/>
                <a:gd name="T26" fmla="*/ 84 w 136"/>
                <a:gd name="T27" fmla="*/ 45 h 46"/>
                <a:gd name="T28" fmla="*/ 87 w 136"/>
                <a:gd name="T29" fmla="*/ 45 h 46"/>
                <a:gd name="T30" fmla="*/ 89 w 136"/>
                <a:gd name="T31" fmla="*/ 45 h 46"/>
                <a:gd name="T32" fmla="*/ 90 w 136"/>
                <a:gd name="T33" fmla="*/ 45 h 46"/>
                <a:gd name="T34" fmla="*/ 91 w 136"/>
                <a:gd name="T35" fmla="*/ 45 h 46"/>
                <a:gd name="T36" fmla="*/ 92 w 136"/>
                <a:gd name="T37" fmla="*/ 45 h 46"/>
                <a:gd name="T38" fmla="*/ 93 w 136"/>
                <a:gd name="T39" fmla="*/ 45 h 46"/>
                <a:gd name="T40" fmla="*/ 94 w 136"/>
                <a:gd name="T41" fmla="*/ 44 h 46"/>
                <a:gd name="T42" fmla="*/ 95 w 136"/>
                <a:gd name="T43" fmla="*/ 44 h 46"/>
                <a:gd name="T44" fmla="*/ 95 w 136"/>
                <a:gd name="T45" fmla="*/ 44 h 46"/>
                <a:gd name="T46" fmla="*/ 135 w 136"/>
                <a:gd name="T47" fmla="*/ 21 h 46"/>
                <a:gd name="T48" fmla="*/ 135 w 136"/>
                <a:gd name="T49" fmla="*/ 21 h 46"/>
                <a:gd name="T50" fmla="*/ 135 w 136"/>
                <a:gd name="T51" fmla="*/ 21 h 46"/>
                <a:gd name="T52" fmla="*/ 136 w 136"/>
                <a:gd name="T53" fmla="*/ 20 h 46"/>
                <a:gd name="T54" fmla="*/ 136 w 136"/>
                <a:gd name="T55" fmla="*/ 3 h 46"/>
                <a:gd name="T56" fmla="*/ 136 w 136"/>
                <a:gd name="T57" fmla="*/ 3 h 46"/>
                <a:gd name="T58" fmla="*/ 96 w 136"/>
                <a:gd name="T59" fmla="*/ 19 h 46"/>
                <a:gd name="T60" fmla="*/ 95 w 136"/>
                <a:gd name="T61" fmla="*/ 19 h 46"/>
                <a:gd name="T62" fmla="*/ 95 w 136"/>
                <a:gd name="T63" fmla="*/ 19 h 46"/>
                <a:gd name="T64" fmla="*/ 94 w 136"/>
                <a:gd name="T65" fmla="*/ 20 h 46"/>
                <a:gd name="T66" fmla="*/ 93 w 136"/>
                <a:gd name="T67" fmla="*/ 20 h 46"/>
                <a:gd name="T68" fmla="*/ 92 w 136"/>
                <a:gd name="T69" fmla="*/ 20 h 46"/>
                <a:gd name="T70" fmla="*/ 91 w 136"/>
                <a:gd name="T71" fmla="*/ 20 h 46"/>
                <a:gd name="T72" fmla="*/ 89 w 136"/>
                <a:gd name="T73" fmla="*/ 20 h 46"/>
                <a:gd name="T74" fmla="*/ 87 w 136"/>
                <a:gd name="T75" fmla="*/ 21 h 46"/>
                <a:gd name="T76" fmla="*/ 85 w 136"/>
                <a:gd name="T77" fmla="*/ 21 h 46"/>
                <a:gd name="T78" fmla="*/ 84 w 136"/>
                <a:gd name="T79" fmla="*/ 21 h 46"/>
                <a:gd name="T80" fmla="*/ 82 w 136"/>
                <a:gd name="T81" fmla="*/ 21 h 46"/>
                <a:gd name="T82" fmla="*/ 81 w 136"/>
                <a:gd name="T83" fmla="*/ 21 h 46"/>
                <a:gd name="T84" fmla="*/ 79 w 136"/>
                <a:gd name="T85" fmla="*/ 21 h 46"/>
                <a:gd name="T86" fmla="*/ 78 w 136"/>
                <a:gd name="T87" fmla="*/ 21 h 46"/>
                <a:gd name="T88" fmla="*/ 8 w 136"/>
                <a:gd name="T89" fmla="*/ 15 h 46"/>
                <a:gd name="T90" fmla="*/ 7 w 136"/>
                <a:gd name="T91" fmla="*/ 15 h 46"/>
                <a:gd name="T92" fmla="*/ 6 w 136"/>
                <a:gd name="T93" fmla="*/ 15 h 46"/>
                <a:gd name="T94" fmla="*/ 5 w 136"/>
                <a:gd name="T95" fmla="*/ 15 h 46"/>
                <a:gd name="T96" fmla="*/ 0 w 136"/>
                <a:gd name="T97" fmla="*/ 17 h 46"/>
                <a:gd name="T98" fmla="*/ 1 w 136"/>
                <a:gd name="T9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6" h="46">
                  <a:moveTo>
                    <a:pt x="1" y="39"/>
                  </a:moveTo>
                  <a:cubicBezTo>
                    <a:pt x="1" y="39"/>
                    <a:pt x="1" y="39"/>
                    <a:pt x="1" y="39"/>
                  </a:cubicBezTo>
                  <a:cubicBezTo>
                    <a:pt x="1" y="39"/>
                    <a:pt x="2" y="39"/>
                    <a:pt x="2" y="39"/>
                  </a:cubicBezTo>
                  <a:cubicBezTo>
                    <a:pt x="2" y="39"/>
                    <a:pt x="2" y="39"/>
                    <a:pt x="2" y="39"/>
                  </a:cubicBezTo>
                  <a:cubicBezTo>
                    <a:pt x="2" y="39"/>
                    <a:pt x="2" y="39"/>
                    <a:pt x="2" y="39"/>
                  </a:cubicBezTo>
                  <a:cubicBezTo>
                    <a:pt x="3" y="39"/>
                    <a:pt x="3" y="39"/>
                    <a:pt x="3" y="39"/>
                  </a:cubicBezTo>
                  <a:cubicBezTo>
                    <a:pt x="3" y="39"/>
                    <a:pt x="3" y="39"/>
                    <a:pt x="3" y="39"/>
                  </a:cubicBezTo>
                  <a:cubicBezTo>
                    <a:pt x="4" y="39"/>
                    <a:pt x="4" y="39"/>
                    <a:pt x="4" y="39"/>
                  </a:cubicBezTo>
                  <a:cubicBezTo>
                    <a:pt x="4" y="39"/>
                    <a:pt x="4" y="39"/>
                    <a:pt x="4" y="39"/>
                  </a:cubicBezTo>
                  <a:cubicBezTo>
                    <a:pt x="4" y="39"/>
                    <a:pt x="4" y="39"/>
                    <a:pt x="5" y="39"/>
                  </a:cubicBezTo>
                  <a:cubicBezTo>
                    <a:pt x="5" y="39"/>
                    <a:pt x="5" y="40"/>
                    <a:pt x="5" y="40"/>
                  </a:cubicBezTo>
                  <a:cubicBezTo>
                    <a:pt x="5" y="40"/>
                    <a:pt x="5" y="40"/>
                    <a:pt x="5" y="40"/>
                  </a:cubicBezTo>
                  <a:cubicBezTo>
                    <a:pt x="6" y="40"/>
                    <a:pt x="6" y="40"/>
                    <a:pt x="6" y="40"/>
                  </a:cubicBezTo>
                  <a:cubicBezTo>
                    <a:pt x="6" y="40"/>
                    <a:pt x="6" y="40"/>
                    <a:pt x="6" y="40"/>
                  </a:cubicBezTo>
                  <a:cubicBezTo>
                    <a:pt x="7" y="40"/>
                    <a:pt x="7" y="40"/>
                    <a:pt x="7" y="40"/>
                  </a:cubicBezTo>
                  <a:cubicBezTo>
                    <a:pt x="7" y="40"/>
                    <a:pt x="7" y="40"/>
                    <a:pt x="7" y="40"/>
                  </a:cubicBezTo>
                  <a:cubicBezTo>
                    <a:pt x="8" y="40"/>
                    <a:pt x="8" y="40"/>
                    <a:pt x="8" y="40"/>
                  </a:cubicBezTo>
                  <a:cubicBezTo>
                    <a:pt x="77" y="45"/>
                    <a:pt x="77" y="45"/>
                    <a:pt x="77" y="45"/>
                  </a:cubicBezTo>
                  <a:cubicBezTo>
                    <a:pt x="77" y="45"/>
                    <a:pt x="77" y="45"/>
                    <a:pt x="78" y="45"/>
                  </a:cubicBezTo>
                  <a:cubicBezTo>
                    <a:pt x="78" y="45"/>
                    <a:pt x="78" y="45"/>
                    <a:pt x="78" y="45"/>
                  </a:cubicBezTo>
                  <a:cubicBezTo>
                    <a:pt x="79" y="45"/>
                    <a:pt x="79" y="45"/>
                    <a:pt x="79" y="45"/>
                  </a:cubicBezTo>
                  <a:cubicBezTo>
                    <a:pt x="79" y="45"/>
                    <a:pt x="80" y="45"/>
                    <a:pt x="80" y="45"/>
                  </a:cubicBezTo>
                  <a:cubicBezTo>
                    <a:pt x="80" y="45"/>
                    <a:pt x="80" y="45"/>
                    <a:pt x="81" y="46"/>
                  </a:cubicBezTo>
                  <a:cubicBezTo>
                    <a:pt x="81" y="46"/>
                    <a:pt x="81" y="46"/>
                    <a:pt x="81" y="46"/>
                  </a:cubicBezTo>
                  <a:cubicBezTo>
                    <a:pt x="81" y="46"/>
                    <a:pt x="82" y="46"/>
                    <a:pt x="82" y="46"/>
                  </a:cubicBezTo>
                  <a:cubicBezTo>
                    <a:pt x="82" y="46"/>
                    <a:pt x="82" y="46"/>
                    <a:pt x="82" y="46"/>
                  </a:cubicBezTo>
                  <a:cubicBezTo>
                    <a:pt x="83" y="46"/>
                    <a:pt x="83" y="46"/>
                    <a:pt x="84" y="45"/>
                  </a:cubicBezTo>
                  <a:cubicBezTo>
                    <a:pt x="84" y="45"/>
                    <a:pt x="84" y="45"/>
                    <a:pt x="84" y="45"/>
                  </a:cubicBezTo>
                  <a:cubicBezTo>
                    <a:pt x="84" y="45"/>
                    <a:pt x="85" y="45"/>
                    <a:pt x="85" y="45"/>
                  </a:cubicBezTo>
                  <a:cubicBezTo>
                    <a:pt x="86" y="45"/>
                    <a:pt x="86" y="45"/>
                    <a:pt x="87" y="45"/>
                  </a:cubicBezTo>
                  <a:cubicBezTo>
                    <a:pt x="87" y="45"/>
                    <a:pt x="87" y="45"/>
                    <a:pt x="87" y="45"/>
                  </a:cubicBezTo>
                  <a:cubicBezTo>
                    <a:pt x="88" y="45"/>
                    <a:pt x="88" y="45"/>
                    <a:pt x="89" y="45"/>
                  </a:cubicBezTo>
                  <a:cubicBezTo>
                    <a:pt x="89" y="45"/>
                    <a:pt x="89" y="45"/>
                    <a:pt x="89" y="45"/>
                  </a:cubicBezTo>
                  <a:cubicBezTo>
                    <a:pt x="90" y="45"/>
                    <a:pt x="90" y="45"/>
                    <a:pt x="90" y="45"/>
                  </a:cubicBezTo>
                  <a:cubicBezTo>
                    <a:pt x="90" y="45"/>
                    <a:pt x="90" y="45"/>
                    <a:pt x="91" y="45"/>
                  </a:cubicBezTo>
                  <a:cubicBezTo>
                    <a:pt x="91" y="45"/>
                    <a:pt x="91" y="45"/>
                    <a:pt x="91" y="45"/>
                  </a:cubicBezTo>
                  <a:cubicBezTo>
                    <a:pt x="91" y="45"/>
                    <a:pt x="92" y="45"/>
                    <a:pt x="92" y="45"/>
                  </a:cubicBezTo>
                  <a:cubicBezTo>
                    <a:pt x="92" y="45"/>
                    <a:pt x="92" y="45"/>
                    <a:pt x="92" y="45"/>
                  </a:cubicBezTo>
                  <a:cubicBezTo>
                    <a:pt x="92" y="45"/>
                    <a:pt x="93" y="45"/>
                    <a:pt x="93" y="45"/>
                  </a:cubicBezTo>
                  <a:cubicBezTo>
                    <a:pt x="93" y="45"/>
                    <a:pt x="93" y="45"/>
                    <a:pt x="93" y="45"/>
                  </a:cubicBezTo>
                  <a:cubicBezTo>
                    <a:pt x="93" y="45"/>
                    <a:pt x="93" y="44"/>
                    <a:pt x="94" y="44"/>
                  </a:cubicBezTo>
                  <a:cubicBezTo>
                    <a:pt x="94" y="44"/>
                    <a:pt x="94" y="44"/>
                    <a:pt x="94" y="44"/>
                  </a:cubicBezTo>
                  <a:cubicBezTo>
                    <a:pt x="94" y="44"/>
                    <a:pt x="94" y="44"/>
                    <a:pt x="95" y="44"/>
                  </a:cubicBezTo>
                  <a:cubicBezTo>
                    <a:pt x="95" y="44"/>
                    <a:pt x="95" y="44"/>
                    <a:pt x="95" y="44"/>
                  </a:cubicBezTo>
                  <a:cubicBezTo>
                    <a:pt x="95" y="44"/>
                    <a:pt x="95" y="44"/>
                    <a:pt x="95" y="44"/>
                  </a:cubicBezTo>
                  <a:cubicBezTo>
                    <a:pt x="95" y="44"/>
                    <a:pt x="95" y="44"/>
                    <a:pt x="95" y="44"/>
                  </a:cubicBezTo>
                  <a:cubicBezTo>
                    <a:pt x="96" y="44"/>
                    <a:pt x="96" y="44"/>
                    <a:pt x="96" y="4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6" y="21"/>
                    <a:pt x="136" y="21"/>
                    <a:pt x="136" y="20"/>
                  </a:cubicBezTo>
                  <a:cubicBezTo>
                    <a:pt x="136" y="20"/>
                    <a:pt x="136" y="20"/>
                    <a:pt x="136" y="20"/>
                  </a:cubicBezTo>
                  <a:cubicBezTo>
                    <a:pt x="136" y="20"/>
                    <a:pt x="136" y="20"/>
                    <a:pt x="136" y="20"/>
                  </a:cubicBezTo>
                  <a:cubicBezTo>
                    <a:pt x="136" y="3"/>
                    <a:pt x="136" y="3"/>
                    <a:pt x="136" y="3"/>
                  </a:cubicBezTo>
                  <a:cubicBezTo>
                    <a:pt x="136" y="3"/>
                    <a:pt x="136" y="3"/>
                    <a:pt x="136" y="3"/>
                  </a:cubicBezTo>
                  <a:cubicBezTo>
                    <a:pt x="136" y="3"/>
                    <a:pt x="136" y="3"/>
                    <a:pt x="136" y="3"/>
                  </a:cubicBezTo>
                  <a:cubicBezTo>
                    <a:pt x="136" y="2"/>
                    <a:pt x="134" y="1"/>
                    <a:pt x="129" y="0"/>
                  </a:cubicBezTo>
                  <a:cubicBezTo>
                    <a:pt x="96" y="19"/>
                    <a:pt x="96" y="19"/>
                    <a:pt x="96" y="19"/>
                  </a:cubicBezTo>
                  <a:cubicBezTo>
                    <a:pt x="96" y="19"/>
                    <a:pt x="96" y="19"/>
                    <a:pt x="95" y="19"/>
                  </a:cubicBezTo>
                  <a:cubicBezTo>
                    <a:pt x="95" y="19"/>
                    <a:pt x="95" y="19"/>
                    <a:pt x="95" y="19"/>
                  </a:cubicBezTo>
                  <a:cubicBezTo>
                    <a:pt x="95" y="19"/>
                    <a:pt x="95" y="19"/>
                    <a:pt x="95" y="19"/>
                  </a:cubicBezTo>
                  <a:cubicBezTo>
                    <a:pt x="95" y="19"/>
                    <a:pt x="95" y="19"/>
                    <a:pt x="95" y="19"/>
                  </a:cubicBezTo>
                  <a:cubicBezTo>
                    <a:pt x="94" y="19"/>
                    <a:pt x="94" y="20"/>
                    <a:pt x="94" y="20"/>
                  </a:cubicBezTo>
                  <a:cubicBezTo>
                    <a:pt x="94" y="20"/>
                    <a:pt x="94" y="20"/>
                    <a:pt x="94" y="20"/>
                  </a:cubicBezTo>
                  <a:cubicBezTo>
                    <a:pt x="93" y="20"/>
                    <a:pt x="93" y="20"/>
                    <a:pt x="93" y="20"/>
                  </a:cubicBezTo>
                  <a:cubicBezTo>
                    <a:pt x="93" y="20"/>
                    <a:pt x="93" y="20"/>
                    <a:pt x="93" y="20"/>
                  </a:cubicBezTo>
                  <a:cubicBezTo>
                    <a:pt x="93" y="20"/>
                    <a:pt x="92" y="20"/>
                    <a:pt x="92" y="20"/>
                  </a:cubicBezTo>
                  <a:cubicBezTo>
                    <a:pt x="92" y="20"/>
                    <a:pt x="92" y="20"/>
                    <a:pt x="92" y="20"/>
                  </a:cubicBezTo>
                  <a:cubicBezTo>
                    <a:pt x="92" y="20"/>
                    <a:pt x="92" y="20"/>
                    <a:pt x="91" y="20"/>
                  </a:cubicBezTo>
                  <a:cubicBezTo>
                    <a:pt x="91" y="20"/>
                    <a:pt x="91" y="20"/>
                    <a:pt x="91" y="20"/>
                  </a:cubicBezTo>
                  <a:cubicBezTo>
                    <a:pt x="90" y="20"/>
                    <a:pt x="90" y="20"/>
                    <a:pt x="90" y="20"/>
                  </a:cubicBezTo>
                  <a:cubicBezTo>
                    <a:pt x="90" y="20"/>
                    <a:pt x="90" y="20"/>
                    <a:pt x="89" y="20"/>
                  </a:cubicBezTo>
                  <a:cubicBezTo>
                    <a:pt x="89" y="20"/>
                    <a:pt x="89" y="20"/>
                    <a:pt x="89" y="20"/>
                  </a:cubicBezTo>
                  <a:cubicBezTo>
                    <a:pt x="88" y="21"/>
                    <a:pt x="88" y="21"/>
                    <a:pt x="87" y="21"/>
                  </a:cubicBezTo>
                  <a:cubicBezTo>
                    <a:pt x="87" y="21"/>
                    <a:pt x="87" y="21"/>
                    <a:pt x="87" y="21"/>
                  </a:cubicBezTo>
                  <a:cubicBezTo>
                    <a:pt x="86" y="21"/>
                    <a:pt x="86" y="21"/>
                    <a:pt x="85" y="21"/>
                  </a:cubicBezTo>
                  <a:cubicBezTo>
                    <a:pt x="85" y="21"/>
                    <a:pt x="84" y="21"/>
                    <a:pt x="84" y="21"/>
                  </a:cubicBezTo>
                  <a:cubicBezTo>
                    <a:pt x="84" y="21"/>
                    <a:pt x="84" y="21"/>
                    <a:pt x="84" y="21"/>
                  </a:cubicBezTo>
                  <a:cubicBezTo>
                    <a:pt x="83" y="21"/>
                    <a:pt x="83" y="21"/>
                    <a:pt x="82" y="21"/>
                  </a:cubicBezTo>
                  <a:cubicBezTo>
                    <a:pt x="82" y="21"/>
                    <a:pt x="82" y="21"/>
                    <a:pt x="82" y="21"/>
                  </a:cubicBezTo>
                  <a:cubicBezTo>
                    <a:pt x="82" y="21"/>
                    <a:pt x="81" y="21"/>
                    <a:pt x="81" y="21"/>
                  </a:cubicBezTo>
                  <a:cubicBezTo>
                    <a:pt x="81" y="21"/>
                    <a:pt x="81" y="21"/>
                    <a:pt x="81" y="21"/>
                  </a:cubicBezTo>
                  <a:cubicBezTo>
                    <a:pt x="80" y="21"/>
                    <a:pt x="80" y="21"/>
                    <a:pt x="80" y="21"/>
                  </a:cubicBezTo>
                  <a:cubicBezTo>
                    <a:pt x="79" y="21"/>
                    <a:pt x="79" y="21"/>
                    <a:pt x="79" y="21"/>
                  </a:cubicBezTo>
                  <a:cubicBezTo>
                    <a:pt x="79" y="21"/>
                    <a:pt x="79" y="21"/>
                    <a:pt x="78" y="21"/>
                  </a:cubicBezTo>
                  <a:cubicBezTo>
                    <a:pt x="78" y="21"/>
                    <a:pt x="78" y="21"/>
                    <a:pt x="78" y="21"/>
                  </a:cubicBezTo>
                  <a:cubicBezTo>
                    <a:pt x="78" y="21"/>
                    <a:pt x="77" y="21"/>
                    <a:pt x="77" y="21"/>
                  </a:cubicBezTo>
                  <a:cubicBezTo>
                    <a:pt x="8" y="15"/>
                    <a:pt x="8" y="15"/>
                    <a:pt x="8" y="15"/>
                  </a:cubicBezTo>
                  <a:cubicBezTo>
                    <a:pt x="8" y="15"/>
                    <a:pt x="8" y="15"/>
                    <a:pt x="7" y="15"/>
                  </a:cubicBezTo>
                  <a:cubicBezTo>
                    <a:pt x="7" y="15"/>
                    <a:pt x="7" y="15"/>
                    <a:pt x="7" y="15"/>
                  </a:cubicBezTo>
                  <a:cubicBezTo>
                    <a:pt x="7" y="15"/>
                    <a:pt x="7" y="15"/>
                    <a:pt x="6" y="15"/>
                  </a:cubicBezTo>
                  <a:cubicBezTo>
                    <a:pt x="6" y="15"/>
                    <a:pt x="6" y="15"/>
                    <a:pt x="6" y="15"/>
                  </a:cubicBezTo>
                  <a:cubicBezTo>
                    <a:pt x="6" y="15"/>
                    <a:pt x="6" y="15"/>
                    <a:pt x="5" y="15"/>
                  </a:cubicBezTo>
                  <a:cubicBezTo>
                    <a:pt x="5" y="15"/>
                    <a:pt x="5" y="15"/>
                    <a:pt x="5" y="15"/>
                  </a:cubicBezTo>
                  <a:cubicBezTo>
                    <a:pt x="5" y="15"/>
                    <a:pt x="5" y="15"/>
                    <a:pt x="5" y="15"/>
                  </a:cubicBezTo>
                  <a:cubicBezTo>
                    <a:pt x="0" y="17"/>
                    <a:pt x="0" y="17"/>
                    <a:pt x="0" y="17"/>
                  </a:cubicBezTo>
                  <a:cubicBezTo>
                    <a:pt x="0" y="38"/>
                    <a:pt x="0" y="38"/>
                    <a:pt x="0" y="38"/>
                  </a:cubicBezTo>
                  <a:cubicBezTo>
                    <a:pt x="0" y="38"/>
                    <a:pt x="1" y="38"/>
                    <a:pt x="1" y="39"/>
                  </a:cubicBezTo>
                  <a:cubicBezTo>
                    <a:pt x="1" y="39"/>
                    <a:pt x="1" y="39"/>
                    <a:pt x="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30" name="Freeform 129"/>
            <p:cNvSpPr>
              <a:spLocks noEditPoints="1"/>
            </p:cNvSpPr>
            <p:nvPr/>
          </p:nvSpPr>
          <p:spPr bwMode="auto">
            <a:xfrm>
              <a:off x="4740275" y="4645025"/>
              <a:ext cx="171450" cy="109538"/>
            </a:xfrm>
            <a:custGeom>
              <a:avLst/>
              <a:gdLst>
                <a:gd name="T0" fmla="*/ 168 w 177"/>
                <a:gd name="T1" fmla="*/ 0 h 114"/>
                <a:gd name="T2" fmla="*/ 9 w 177"/>
                <a:gd name="T3" fmla="*/ 0 h 114"/>
                <a:gd name="T4" fmla="*/ 0 w 177"/>
                <a:gd name="T5" fmla="*/ 9 h 114"/>
                <a:gd name="T6" fmla="*/ 0 w 177"/>
                <a:gd name="T7" fmla="*/ 106 h 114"/>
                <a:gd name="T8" fmla="*/ 9 w 177"/>
                <a:gd name="T9" fmla="*/ 114 h 114"/>
                <a:gd name="T10" fmla="*/ 168 w 177"/>
                <a:gd name="T11" fmla="*/ 114 h 114"/>
                <a:gd name="T12" fmla="*/ 177 w 177"/>
                <a:gd name="T13" fmla="*/ 106 h 114"/>
                <a:gd name="T14" fmla="*/ 177 w 177"/>
                <a:gd name="T15" fmla="*/ 9 h 114"/>
                <a:gd name="T16" fmla="*/ 168 w 177"/>
                <a:gd name="T17" fmla="*/ 0 h 114"/>
                <a:gd name="T18" fmla="*/ 168 w 177"/>
                <a:gd name="T19" fmla="*/ 106 h 114"/>
                <a:gd name="T20" fmla="*/ 168 w 177"/>
                <a:gd name="T21" fmla="*/ 106 h 114"/>
                <a:gd name="T22" fmla="*/ 9 w 177"/>
                <a:gd name="T23" fmla="*/ 106 h 114"/>
                <a:gd name="T24" fmla="*/ 9 w 177"/>
                <a:gd name="T25" fmla="*/ 106 h 114"/>
                <a:gd name="T26" fmla="*/ 9 w 177"/>
                <a:gd name="T27" fmla="*/ 9 h 114"/>
                <a:gd name="T28" fmla="*/ 9 w 177"/>
                <a:gd name="T29" fmla="*/ 9 h 114"/>
                <a:gd name="T30" fmla="*/ 168 w 177"/>
                <a:gd name="T31" fmla="*/ 9 h 114"/>
                <a:gd name="T32" fmla="*/ 168 w 177"/>
                <a:gd name="T33" fmla="*/ 9 h 114"/>
                <a:gd name="T34" fmla="*/ 168 w 177"/>
                <a:gd name="T35" fmla="*/ 106 h 114"/>
                <a:gd name="T36" fmla="*/ 168 w 177"/>
                <a:gd name="T37"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4">
                  <a:moveTo>
                    <a:pt x="168" y="0"/>
                  </a:moveTo>
                  <a:cubicBezTo>
                    <a:pt x="9" y="0"/>
                    <a:pt x="9" y="0"/>
                    <a:pt x="9" y="0"/>
                  </a:cubicBezTo>
                  <a:cubicBezTo>
                    <a:pt x="4" y="0"/>
                    <a:pt x="0" y="4"/>
                    <a:pt x="0" y="9"/>
                  </a:cubicBezTo>
                  <a:cubicBezTo>
                    <a:pt x="0" y="106"/>
                    <a:pt x="0" y="106"/>
                    <a:pt x="0" y="106"/>
                  </a:cubicBezTo>
                  <a:cubicBezTo>
                    <a:pt x="0" y="111"/>
                    <a:pt x="4" y="114"/>
                    <a:pt x="9" y="114"/>
                  </a:cubicBezTo>
                  <a:cubicBezTo>
                    <a:pt x="168" y="114"/>
                    <a:pt x="168" y="114"/>
                    <a:pt x="168" y="114"/>
                  </a:cubicBezTo>
                  <a:cubicBezTo>
                    <a:pt x="173" y="114"/>
                    <a:pt x="177" y="111"/>
                    <a:pt x="177" y="106"/>
                  </a:cubicBezTo>
                  <a:cubicBezTo>
                    <a:pt x="177" y="9"/>
                    <a:pt x="177" y="9"/>
                    <a:pt x="177" y="9"/>
                  </a:cubicBezTo>
                  <a:cubicBezTo>
                    <a:pt x="177" y="4"/>
                    <a:pt x="173" y="0"/>
                    <a:pt x="168" y="0"/>
                  </a:cubicBezTo>
                  <a:close/>
                  <a:moveTo>
                    <a:pt x="168" y="106"/>
                  </a:moveTo>
                  <a:cubicBezTo>
                    <a:pt x="168" y="106"/>
                    <a:pt x="168" y="106"/>
                    <a:pt x="168" y="106"/>
                  </a:cubicBezTo>
                  <a:cubicBezTo>
                    <a:pt x="9" y="106"/>
                    <a:pt x="9" y="106"/>
                    <a:pt x="9" y="106"/>
                  </a:cubicBezTo>
                  <a:cubicBezTo>
                    <a:pt x="9" y="106"/>
                    <a:pt x="9" y="106"/>
                    <a:pt x="9" y="106"/>
                  </a:cubicBezTo>
                  <a:cubicBezTo>
                    <a:pt x="9" y="9"/>
                    <a:pt x="9" y="9"/>
                    <a:pt x="9" y="9"/>
                  </a:cubicBezTo>
                  <a:cubicBezTo>
                    <a:pt x="9" y="9"/>
                    <a:pt x="9" y="9"/>
                    <a:pt x="9" y="9"/>
                  </a:cubicBezTo>
                  <a:cubicBezTo>
                    <a:pt x="168" y="9"/>
                    <a:pt x="168" y="9"/>
                    <a:pt x="168" y="9"/>
                  </a:cubicBezTo>
                  <a:cubicBezTo>
                    <a:pt x="168" y="9"/>
                    <a:pt x="168" y="9"/>
                    <a:pt x="168" y="9"/>
                  </a:cubicBezTo>
                  <a:cubicBezTo>
                    <a:pt x="168" y="106"/>
                    <a:pt x="168" y="106"/>
                    <a:pt x="168" y="106"/>
                  </a:cubicBezTo>
                  <a:cubicBezTo>
                    <a:pt x="168" y="106"/>
                    <a:pt x="168" y="106"/>
                    <a:pt x="168"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31" name="Freeform 130"/>
            <p:cNvSpPr>
              <a:spLocks/>
            </p:cNvSpPr>
            <p:nvPr/>
          </p:nvSpPr>
          <p:spPr bwMode="auto">
            <a:xfrm>
              <a:off x="4740275" y="4622800"/>
              <a:ext cx="171450" cy="20638"/>
            </a:xfrm>
            <a:custGeom>
              <a:avLst/>
              <a:gdLst>
                <a:gd name="T0" fmla="*/ 168 w 177"/>
                <a:gd name="T1" fmla="*/ 0 h 21"/>
                <a:gd name="T2" fmla="*/ 9 w 177"/>
                <a:gd name="T3" fmla="*/ 0 h 21"/>
                <a:gd name="T4" fmla="*/ 0 w 177"/>
                <a:gd name="T5" fmla="*/ 9 h 21"/>
                <a:gd name="T6" fmla="*/ 0 w 177"/>
                <a:gd name="T7" fmla="*/ 20 h 21"/>
                <a:gd name="T8" fmla="*/ 6 w 177"/>
                <a:gd name="T9" fmla="*/ 18 h 21"/>
                <a:gd name="T10" fmla="*/ 170 w 177"/>
                <a:gd name="T11" fmla="*/ 18 h 21"/>
                <a:gd name="T12" fmla="*/ 177 w 177"/>
                <a:gd name="T13" fmla="*/ 21 h 21"/>
                <a:gd name="T14" fmla="*/ 177 w 177"/>
                <a:gd name="T15" fmla="*/ 9 h 21"/>
                <a:gd name="T16" fmla="*/ 168 w 177"/>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1">
                  <a:moveTo>
                    <a:pt x="168" y="0"/>
                  </a:moveTo>
                  <a:cubicBezTo>
                    <a:pt x="9" y="0"/>
                    <a:pt x="9" y="0"/>
                    <a:pt x="9" y="0"/>
                  </a:cubicBezTo>
                  <a:cubicBezTo>
                    <a:pt x="4" y="0"/>
                    <a:pt x="0" y="4"/>
                    <a:pt x="0" y="9"/>
                  </a:cubicBezTo>
                  <a:cubicBezTo>
                    <a:pt x="0" y="20"/>
                    <a:pt x="0" y="20"/>
                    <a:pt x="0" y="20"/>
                  </a:cubicBezTo>
                  <a:cubicBezTo>
                    <a:pt x="2" y="19"/>
                    <a:pt x="4" y="18"/>
                    <a:pt x="6" y="18"/>
                  </a:cubicBezTo>
                  <a:cubicBezTo>
                    <a:pt x="170" y="18"/>
                    <a:pt x="170" y="18"/>
                    <a:pt x="170" y="18"/>
                  </a:cubicBezTo>
                  <a:cubicBezTo>
                    <a:pt x="173" y="18"/>
                    <a:pt x="175" y="19"/>
                    <a:pt x="177" y="21"/>
                  </a:cubicBezTo>
                  <a:cubicBezTo>
                    <a:pt x="177" y="9"/>
                    <a:pt x="177" y="9"/>
                    <a:pt x="177" y="9"/>
                  </a:cubicBezTo>
                  <a:cubicBezTo>
                    <a:pt x="177" y="4"/>
                    <a:pt x="173"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32" name="Freeform 131"/>
            <p:cNvSpPr>
              <a:spLocks noEditPoints="1"/>
            </p:cNvSpPr>
            <p:nvPr/>
          </p:nvSpPr>
          <p:spPr bwMode="auto">
            <a:xfrm>
              <a:off x="4816475" y="4679950"/>
              <a:ext cx="52387" cy="52388"/>
            </a:xfrm>
            <a:custGeom>
              <a:avLst/>
              <a:gdLst>
                <a:gd name="T0" fmla="*/ 48 w 55"/>
                <a:gd name="T1" fmla="*/ 36 h 54"/>
                <a:gd name="T2" fmla="*/ 54 w 55"/>
                <a:gd name="T3" fmla="*/ 31 h 54"/>
                <a:gd name="T4" fmla="*/ 54 w 55"/>
                <a:gd name="T5" fmla="*/ 24 h 54"/>
                <a:gd name="T6" fmla="*/ 48 w 55"/>
                <a:gd name="T7" fmla="*/ 19 h 54"/>
                <a:gd name="T8" fmla="*/ 49 w 55"/>
                <a:gd name="T9" fmla="*/ 11 h 54"/>
                <a:gd name="T10" fmla="*/ 44 w 55"/>
                <a:gd name="T11" fmla="*/ 6 h 54"/>
                <a:gd name="T12" fmla="*/ 36 w 55"/>
                <a:gd name="T13" fmla="*/ 7 h 54"/>
                <a:gd name="T14" fmla="*/ 31 w 55"/>
                <a:gd name="T15" fmla="*/ 0 h 54"/>
                <a:gd name="T16" fmla="*/ 23 w 55"/>
                <a:gd name="T17" fmla="*/ 0 h 54"/>
                <a:gd name="T18" fmla="*/ 19 w 55"/>
                <a:gd name="T19" fmla="*/ 7 h 54"/>
                <a:gd name="T20" fmla="*/ 11 w 55"/>
                <a:gd name="T21" fmla="*/ 6 h 54"/>
                <a:gd name="T22" fmla="*/ 6 w 55"/>
                <a:gd name="T23" fmla="*/ 11 h 54"/>
                <a:gd name="T24" fmla="*/ 7 w 55"/>
                <a:gd name="T25" fmla="*/ 19 h 54"/>
                <a:gd name="T26" fmla="*/ 0 w 55"/>
                <a:gd name="T27" fmla="*/ 24 h 54"/>
                <a:gd name="T28" fmla="*/ 0 w 55"/>
                <a:gd name="T29" fmla="*/ 31 h 54"/>
                <a:gd name="T30" fmla="*/ 7 w 55"/>
                <a:gd name="T31" fmla="*/ 35 h 54"/>
                <a:gd name="T32" fmla="*/ 6 w 55"/>
                <a:gd name="T33" fmla="*/ 43 h 54"/>
                <a:gd name="T34" fmla="*/ 11 w 55"/>
                <a:gd name="T35" fmla="*/ 49 h 54"/>
                <a:gd name="T36" fmla="*/ 19 w 55"/>
                <a:gd name="T37" fmla="*/ 47 h 54"/>
                <a:gd name="T38" fmla="*/ 23 w 55"/>
                <a:gd name="T39" fmla="*/ 54 h 54"/>
                <a:gd name="T40" fmla="*/ 31 w 55"/>
                <a:gd name="T41" fmla="*/ 54 h 54"/>
                <a:gd name="T42" fmla="*/ 36 w 55"/>
                <a:gd name="T43" fmla="*/ 47 h 54"/>
                <a:gd name="T44" fmla="*/ 44 w 55"/>
                <a:gd name="T45" fmla="*/ 49 h 54"/>
                <a:gd name="T46" fmla="*/ 49 w 55"/>
                <a:gd name="T47" fmla="*/ 43 h 54"/>
                <a:gd name="T48" fmla="*/ 48 w 55"/>
                <a:gd name="T49" fmla="*/ 36 h 54"/>
                <a:gd name="T50" fmla="*/ 21 w 55"/>
                <a:gd name="T51" fmla="*/ 42 h 54"/>
                <a:gd name="T52" fmla="*/ 12 w 55"/>
                <a:gd name="T53" fmla="*/ 21 h 54"/>
                <a:gd name="T54" fmla="*/ 34 w 55"/>
                <a:gd name="T55" fmla="*/ 12 h 54"/>
                <a:gd name="T56" fmla="*/ 42 w 55"/>
                <a:gd name="T57" fmla="*/ 34 h 54"/>
                <a:gd name="T58" fmla="*/ 21 w 55"/>
                <a:gd name="T5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 h="54">
                  <a:moveTo>
                    <a:pt x="48" y="36"/>
                  </a:moveTo>
                  <a:cubicBezTo>
                    <a:pt x="49" y="33"/>
                    <a:pt x="51" y="31"/>
                    <a:pt x="54" y="31"/>
                  </a:cubicBezTo>
                  <a:cubicBezTo>
                    <a:pt x="55" y="28"/>
                    <a:pt x="55" y="26"/>
                    <a:pt x="54" y="24"/>
                  </a:cubicBezTo>
                  <a:cubicBezTo>
                    <a:pt x="51" y="23"/>
                    <a:pt x="49" y="22"/>
                    <a:pt x="48" y="19"/>
                  </a:cubicBezTo>
                  <a:cubicBezTo>
                    <a:pt x="47" y="16"/>
                    <a:pt x="47" y="13"/>
                    <a:pt x="49" y="11"/>
                  </a:cubicBezTo>
                  <a:cubicBezTo>
                    <a:pt x="48" y="9"/>
                    <a:pt x="46" y="7"/>
                    <a:pt x="44" y="6"/>
                  </a:cubicBezTo>
                  <a:cubicBezTo>
                    <a:pt x="42" y="7"/>
                    <a:pt x="39" y="8"/>
                    <a:pt x="36" y="7"/>
                  </a:cubicBezTo>
                  <a:cubicBezTo>
                    <a:pt x="33" y="6"/>
                    <a:pt x="31" y="3"/>
                    <a:pt x="31" y="0"/>
                  </a:cubicBezTo>
                  <a:cubicBezTo>
                    <a:pt x="29" y="0"/>
                    <a:pt x="26" y="0"/>
                    <a:pt x="23" y="0"/>
                  </a:cubicBezTo>
                  <a:cubicBezTo>
                    <a:pt x="23" y="3"/>
                    <a:pt x="21" y="6"/>
                    <a:pt x="19" y="7"/>
                  </a:cubicBezTo>
                  <a:cubicBezTo>
                    <a:pt x="16" y="8"/>
                    <a:pt x="13" y="7"/>
                    <a:pt x="11" y="6"/>
                  </a:cubicBezTo>
                  <a:cubicBezTo>
                    <a:pt x="9" y="7"/>
                    <a:pt x="7" y="9"/>
                    <a:pt x="6" y="11"/>
                  </a:cubicBezTo>
                  <a:cubicBezTo>
                    <a:pt x="7" y="13"/>
                    <a:pt x="8" y="16"/>
                    <a:pt x="7" y="19"/>
                  </a:cubicBezTo>
                  <a:cubicBezTo>
                    <a:pt x="6" y="22"/>
                    <a:pt x="3" y="23"/>
                    <a:pt x="0" y="24"/>
                  </a:cubicBezTo>
                  <a:cubicBezTo>
                    <a:pt x="0" y="26"/>
                    <a:pt x="0" y="28"/>
                    <a:pt x="0" y="31"/>
                  </a:cubicBezTo>
                  <a:cubicBezTo>
                    <a:pt x="3" y="31"/>
                    <a:pt x="6" y="33"/>
                    <a:pt x="7" y="35"/>
                  </a:cubicBezTo>
                  <a:cubicBezTo>
                    <a:pt x="8" y="38"/>
                    <a:pt x="7" y="41"/>
                    <a:pt x="6" y="43"/>
                  </a:cubicBezTo>
                  <a:cubicBezTo>
                    <a:pt x="7" y="45"/>
                    <a:pt x="9" y="47"/>
                    <a:pt x="11" y="49"/>
                  </a:cubicBezTo>
                  <a:cubicBezTo>
                    <a:pt x="13" y="47"/>
                    <a:pt x="16" y="46"/>
                    <a:pt x="19" y="47"/>
                  </a:cubicBezTo>
                  <a:cubicBezTo>
                    <a:pt x="21" y="49"/>
                    <a:pt x="23" y="51"/>
                    <a:pt x="23" y="54"/>
                  </a:cubicBezTo>
                  <a:cubicBezTo>
                    <a:pt x="26" y="54"/>
                    <a:pt x="29" y="54"/>
                    <a:pt x="31" y="54"/>
                  </a:cubicBezTo>
                  <a:cubicBezTo>
                    <a:pt x="32" y="51"/>
                    <a:pt x="33" y="49"/>
                    <a:pt x="36" y="47"/>
                  </a:cubicBezTo>
                  <a:cubicBezTo>
                    <a:pt x="39" y="46"/>
                    <a:pt x="42" y="47"/>
                    <a:pt x="44" y="49"/>
                  </a:cubicBezTo>
                  <a:cubicBezTo>
                    <a:pt x="46" y="47"/>
                    <a:pt x="48" y="45"/>
                    <a:pt x="49" y="43"/>
                  </a:cubicBezTo>
                  <a:cubicBezTo>
                    <a:pt x="47" y="41"/>
                    <a:pt x="47" y="38"/>
                    <a:pt x="48" y="36"/>
                  </a:cubicBezTo>
                  <a:close/>
                  <a:moveTo>
                    <a:pt x="21" y="42"/>
                  </a:moveTo>
                  <a:cubicBezTo>
                    <a:pt x="13" y="39"/>
                    <a:pt x="9" y="29"/>
                    <a:pt x="12" y="21"/>
                  </a:cubicBezTo>
                  <a:cubicBezTo>
                    <a:pt x="16" y="12"/>
                    <a:pt x="25" y="8"/>
                    <a:pt x="34" y="12"/>
                  </a:cubicBezTo>
                  <a:cubicBezTo>
                    <a:pt x="42" y="16"/>
                    <a:pt x="46" y="25"/>
                    <a:pt x="42" y="34"/>
                  </a:cubicBezTo>
                  <a:cubicBezTo>
                    <a:pt x="39" y="42"/>
                    <a:pt x="29" y="46"/>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33" name="Freeform 132"/>
            <p:cNvSpPr>
              <a:spLocks noEditPoints="1"/>
            </p:cNvSpPr>
            <p:nvPr/>
          </p:nvSpPr>
          <p:spPr bwMode="auto">
            <a:xfrm>
              <a:off x="4830763" y="4692650"/>
              <a:ext cx="23812" cy="25400"/>
            </a:xfrm>
            <a:custGeom>
              <a:avLst/>
              <a:gdLst>
                <a:gd name="T0" fmla="*/ 17 w 25"/>
                <a:gd name="T1" fmla="*/ 3 h 26"/>
                <a:gd name="T2" fmla="*/ 2 w 25"/>
                <a:gd name="T3" fmla="*/ 9 h 26"/>
                <a:gd name="T4" fmla="*/ 8 w 25"/>
                <a:gd name="T5" fmla="*/ 23 h 26"/>
                <a:gd name="T6" fmla="*/ 23 w 25"/>
                <a:gd name="T7" fmla="*/ 18 h 26"/>
                <a:gd name="T8" fmla="*/ 17 w 25"/>
                <a:gd name="T9" fmla="*/ 3 h 26"/>
                <a:gd name="T10" fmla="*/ 10 w 25"/>
                <a:gd name="T11" fmla="*/ 18 h 26"/>
                <a:gd name="T12" fmla="*/ 7 w 25"/>
                <a:gd name="T13" fmla="*/ 11 h 26"/>
                <a:gd name="T14" fmla="*/ 15 w 25"/>
                <a:gd name="T15" fmla="*/ 8 h 26"/>
                <a:gd name="T16" fmla="*/ 18 w 25"/>
                <a:gd name="T17" fmla="*/ 15 h 26"/>
                <a:gd name="T18" fmla="*/ 10 w 25"/>
                <a:gd name="T19"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6">
                  <a:moveTo>
                    <a:pt x="17" y="3"/>
                  </a:moveTo>
                  <a:cubicBezTo>
                    <a:pt x="11" y="0"/>
                    <a:pt x="4" y="3"/>
                    <a:pt x="2" y="9"/>
                  </a:cubicBezTo>
                  <a:cubicBezTo>
                    <a:pt x="0" y="14"/>
                    <a:pt x="2" y="21"/>
                    <a:pt x="8" y="23"/>
                  </a:cubicBezTo>
                  <a:cubicBezTo>
                    <a:pt x="14" y="26"/>
                    <a:pt x="20" y="23"/>
                    <a:pt x="23" y="18"/>
                  </a:cubicBezTo>
                  <a:cubicBezTo>
                    <a:pt x="25" y="12"/>
                    <a:pt x="22" y="5"/>
                    <a:pt x="17" y="3"/>
                  </a:cubicBezTo>
                  <a:close/>
                  <a:moveTo>
                    <a:pt x="10" y="18"/>
                  </a:moveTo>
                  <a:cubicBezTo>
                    <a:pt x="7" y="17"/>
                    <a:pt x="6" y="14"/>
                    <a:pt x="7" y="11"/>
                  </a:cubicBezTo>
                  <a:cubicBezTo>
                    <a:pt x="8" y="8"/>
                    <a:pt x="12" y="7"/>
                    <a:pt x="15" y="8"/>
                  </a:cubicBezTo>
                  <a:cubicBezTo>
                    <a:pt x="18" y="9"/>
                    <a:pt x="19" y="12"/>
                    <a:pt x="18" y="15"/>
                  </a:cubicBezTo>
                  <a:cubicBezTo>
                    <a:pt x="16" y="18"/>
                    <a:pt x="13" y="20"/>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34" name="Freeform 133"/>
            <p:cNvSpPr>
              <a:spLocks noEditPoints="1"/>
            </p:cNvSpPr>
            <p:nvPr/>
          </p:nvSpPr>
          <p:spPr bwMode="auto">
            <a:xfrm>
              <a:off x="4786313" y="4665663"/>
              <a:ext cx="33337" cy="34925"/>
            </a:xfrm>
            <a:custGeom>
              <a:avLst/>
              <a:gdLst>
                <a:gd name="T0" fmla="*/ 31 w 35"/>
                <a:gd name="T1" fmla="*/ 24 h 36"/>
                <a:gd name="T2" fmla="*/ 35 w 35"/>
                <a:gd name="T3" fmla="*/ 21 h 36"/>
                <a:gd name="T4" fmla="*/ 35 w 35"/>
                <a:gd name="T5" fmla="*/ 16 h 36"/>
                <a:gd name="T6" fmla="*/ 31 w 35"/>
                <a:gd name="T7" fmla="*/ 13 h 36"/>
                <a:gd name="T8" fmla="*/ 32 w 35"/>
                <a:gd name="T9" fmla="*/ 8 h 36"/>
                <a:gd name="T10" fmla="*/ 28 w 35"/>
                <a:gd name="T11" fmla="*/ 4 h 36"/>
                <a:gd name="T12" fmla="*/ 23 w 35"/>
                <a:gd name="T13" fmla="*/ 5 h 36"/>
                <a:gd name="T14" fmla="*/ 20 w 35"/>
                <a:gd name="T15" fmla="*/ 1 h 36"/>
                <a:gd name="T16" fmla="*/ 15 w 35"/>
                <a:gd name="T17" fmla="*/ 1 h 36"/>
                <a:gd name="T18" fmla="*/ 12 w 35"/>
                <a:gd name="T19" fmla="*/ 5 h 36"/>
                <a:gd name="T20" fmla="*/ 6 w 35"/>
                <a:gd name="T21" fmla="*/ 4 h 36"/>
                <a:gd name="T22" fmla="*/ 3 w 35"/>
                <a:gd name="T23" fmla="*/ 8 h 36"/>
                <a:gd name="T24" fmla="*/ 4 w 35"/>
                <a:gd name="T25" fmla="*/ 13 h 36"/>
                <a:gd name="T26" fmla="*/ 0 w 35"/>
                <a:gd name="T27" fmla="*/ 16 h 36"/>
                <a:gd name="T28" fmla="*/ 0 w 35"/>
                <a:gd name="T29" fmla="*/ 21 h 36"/>
                <a:gd name="T30" fmla="*/ 4 w 35"/>
                <a:gd name="T31" fmla="*/ 24 h 36"/>
                <a:gd name="T32" fmla="*/ 3 w 35"/>
                <a:gd name="T33" fmla="*/ 29 h 36"/>
                <a:gd name="T34" fmla="*/ 6 w 35"/>
                <a:gd name="T35" fmla="*/ 32 h 36"/>
                <a:gd name="T36" fmla="*/ 12 w 35"/>
                <a:gd name="T37" fmla="*/ 32 h 36"/>
                <a:gd name="T38" fmla="*/ 15 w 35"/>
                <a:gd name="T39" fmla="*/ 36 h 36"/>
                <a:gd name="T40" fmla="*/ 20 w 35"/>
                <a:gd name="T41" fmla="*/ 36 h 36"/>
                <a:gd name="T42" fmla="*/ 23 w 35"/>
                <a:gd name="T43" fmla="*/ 32 h 36"/>
                <a:gd name="T44" fmla="*/ 28 w 35"/>
                <a:gd name="T45" fmla="*/ 32 h 36"/>
                <a:gd name="T46" fmla="*/ 32 w 35"/>
                <a:gd name="T47" fmla="*/ 29 h 36"/>
                <a:gd name="T48" fmla="*/ 31 w 35"/>
                <a:gd name="T49" fmla="*/ 24 h 36"/>
                <a:gd name="T50" fmla="*/ 13 w 35"/>
                <a:gd name="T51" fmla="*/ 28 h 36"/>
                <a:gd name="T52" fmla="*/ 7 w 35"/>
                <a:gd name="T53" fmla="*/ 14 h 36"/>
                <a:gd name="T54" fmla="*/ 22 w 35"/>
                <a:gd name="T55" fmla="*/ 8 h 36"/>
                <a:gd name="T56" fmla="*/ 27 w 35"/>
                <a:gd name="T57" fmla="*/ 23 h 36"/>
                <a:gd name="T58" fmla="*/ 13 w 35"/>
                <a:gd name="T5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36">
                  <a:moveTo>
                    <a:pt x="31" y="24"/>
                  </a:moveTo>
                  <a:cubicBezTo>
                    <a:pt x="32" y="22"/>
                    <a:pt x="33" y="21"/>
                    <a:pt x="35" y="21"/>
                  </a:cubicBezTo>
                  <a:cubicBezTo>
                    <a:pt x="35" y="19"/>
                    <a:pt x="35" y="18"/>
                    <a:pt x="35" y="16"/>
                  </a:cubicBezTo>
                  <a:cubicBezTo>
                    <a:pt x="33" y="16"/>
                    <a:pt x="32" y="15"/>
                    <a:pt x="31" y="13"/>
                  </a:cubicBezTo>
                  <a:cubicBezTo>
                    <a:pt x="30" y="11"/>
                    <a:pt x="30" y="9"/>
                    <a:pt x="32" y="8"/>
                  </a:cubicBezTo>
                  <a:cubicBezTo>
                    <a:pt x="31" y="6"/>
                    <a:pt x="30" y="5"/>
                    <a:pt x="28" y="4"/>
                  </a:cubicBezTo>
                  <a:cubicBezTo>
                    <a:pt x="27" y="5"/>
                    <a:pt x="25" y="6"/>
                    <a:pt x="23" y="5"/>
                  </a:cubicBezTo>
                  <a:cubicBezTo>
                    <a:pt x="21" y="4"/>
                    <a:pt x="20" y="3"/>
                    <a:pt x="20" y="1"/>
                  </a:cubicBezTo>
                  <a:cubicBezTo>
                    <a:pt x="18" y="0"/>
                    <a:pt x="16" y="0"/>
                    <a:pt x="15" y="1"/>
                  </a:cubicBezTo>
                  <a:cubicBezTo>
                    <a:pt x="15" y="3"/>
                    <a:pt x="13" y="4"/>
                    <a:pt x="12" y="5"/>
                  </a:cubicBezTo>
                  <a:cubicBezTo>
                    <a:pt x="10" y="6"/>
                    <a:pt x="8" y="5"/>
                    <a:pt x="6" y="4"/>
                  </a:cubicBezTo>
                  <a:cubicBezTo>
                    <a:pt x="5" y="5"/>
                    <a:pt x="4" y="6"/>
                    <a:pt x="3" y="8"/>
                  </a:cubicBezTo>
                  <a:cubicBezTo>
                    <a:pt x="4" y="9"/>
                    <a:pt x="5" y="11"/>
                    <a:pt x="4" y="13"/>
                  </a:cubicBezTo>
                  <a:cubicBezTo>
                    <a:pt x="3" y="15"/>
                    <a:pt x="2" y="16"/>
                    <a:pt x="0" y="16"/>
                  </a:cubicBezTo>
                  <a:cubicBezTo>
                    <a:pt x="0" y="18"/>
                    <a:pt x="0" y="19"/>
                    <a:pt x="0" y="21"/>
                  </a:cubicBezTo>
                  <a:cubicBezTo>
                    <a:pt x="2" y="21"/>
                    <a:pt x="3" y="22"/>
                    <a:pt x="4" y="24"/>
                  </a:cubicBezTo>
                  <a:cubicBezTo>
                    <a:pt x="5" y="26"/>
                    <a:pt x="4" y="28"/>
                    <a:pt x="3" y="29"/>
                  </a:cubicBezTo>
                  <a:cubicBezTo>
                    <a:pt x="4" y="30"/>
                    <a:pt x="5" y="31"/>
                    <a:pt x="6" y="32"/>
                  </a:cubicBezTo>
                  <a:cubicBezTo>
                    <a:pt x="8" y="31"/>
                    <a:pt x="10" y="31"/>
                    <a:pt x="12" y="32"/>
                  </a:cubicBezTo>
                  <a:cubicBezTo>
                    <a:pt x="13" y="32"/>
                    <a:pt x="15" y="34"/>
                    <a:pt x="15" y="36"/>
                  </a:cubicBezTo>
                  <a:cubicBezTo>
                    <a:pt x="17" y="36"/>
                    <a:pt x="18" y="36"/>
                    <a:pt x="20" y="36"/>
                  </a:cubicBezTo>
                  <a:cubicBezTo>
                    <a:pt x="20" y="34"/>
                    <a:pt x="21" y="32"/>
                    <a:pt x="23" y="32"/>
                  </a:cubicBezTo>
                  <a:cubicBezTo>
                    <a:pt x="25" y="31"/>
                    <a:pt x="27" y="31"/>
                    <a:pt x="28" y="32"/>
                  </a:cubicBezTo>
                  <a:cubicBezTo>
                    <a:pt x="29" y="31"/>
                    <a:pt x="31" y="30"/>
                    <a:pt x="32" y="29"/>
                  </a:cubicBezTo>
                  <a:cubicBezTo>
                    <a:pt x="30" y="28"/>
                    <a:pt x="30" y="26"/>
                    <a:pt x="31" y="24"/>
                  </a:cubicBezTo>
                  <a:close/>
                  <a:moveTo>
                    <a:pt x="13" y="28"/>
                  </a:moveTo>
                  <a:cubicBezTo>
                    <a:pt x="8" y="26"/>
                    <a:pt x="5" y="20"/>
                    <a:pt x="7" y="14"/>
                  </a:cubicBezTo>
                  <a:cubicBezTo>
                    <a:pt x="10" y="9"/>
                    <a:pt x="16" y="6"/>
                    <a:pt x="22" y="8"/>
                  </a:cubicBezTo>
                  <a:cubicBezTo>
                    <a:pt x="27" y="11"/>
                    <a:pt x="30" y="17"/>
                    <a:pt x="27" y="23"/>
                  </a:cubicBezTo>
                  <a:cubicBezTo>
                    <a:pt x="25" y="28"/>
                    <a:pt x="19" y="31"/>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35" name="Freeform 134"/>
            <p:cNvSpPr>
              <a:spLocks noEditPoints="1"/>
            </p:cNvSpPr>
            <p:nvPr/>
          </p:nvSpPr>
          <p:spPr bwMode="auto">
            <a:xfrm>
              <a:off x="4794250" y="4675188"/>
              <a:ext cx="17462" cy="15875"/>
            </a:xfrm>
            <a:custGeom>
              <a:avLst/>
              <a:gdLst>
                <a:gd name="T0" fmla="*/ 11 w 17"/>
                <a:gd name="T1" fmla="*/ 2 h 17"/>
                <a:gd name="T2" fmla="*/ 2 w 17"/>
                <a:gd name="T3" fmla="*/ 5 h 17"/>
                <a:gd name="T4" fmla="*/ 5 w 17"/>
                <a:gd name="T5" fmla="*/ 15 h 17"/>
                <a:gd name="T6" fmla="*/ 15 w 17"/>
                <a:gd name="T7" fmla="*/ 11 h 17"/>
                <a:gd name="T8" fmla="*/ 11 w 17"/>
                <a:gd name="T9" fmla="*/ 2 h 17"/>
                <a:gd name="T10" fmla="*/ 7 w 17"/>
                <a:gd name="T11" fmla="*/ 12 h 17"/>
                <a:gd name="T12" fmla="*/ 5 w 17"/>
                <a:gd name="T13" fmla="*/ 7 h 17"/>
                <a:gd name="T14" fmla="*/ 10 w 17"/>
                <a:gd name="T15" fmla="*/ 5 h 17"/>
                <a:gd name="T16" fmla="*/ 12 w 17"/>
                <a:gd name="T17" fmla="*/ 10 h 17"/>
                <a:gd name="T18" fmla="*/ 7 w 17"/>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11" y="2"/>
                  </a:moveTo>
                  <a:cubicBezTo>
                    <a:pt x="7" y="0"/>
                    <a:pt x="3" y="2"/>
                    <a:pt x="2" y="5"/>
                  </a:cubicBezTo>
                  <a:cubicBezTo>
                    <a:pt x="0" y="9"/>
                    <a:pt x="2" y="14"/>
                    <a:pt x="5" y="15"/>
                  </a:cubicBezTo>
                  <a:cubicBezTo>
                    <a:pt x="9" y="17"/>
                    <a:pt x="14" y="15"/>
                    <a:pt x="15" y="11"/>
                  </a:cubicBezTo>
                  <a:cubicBezTo>
                    <a:pt x="17" y="7"/>
                    <a:pt x="15" y="3"/>
                    <a:pt x="11" y="2"/>
                  </a:cubicBezTo>
                  <a:close/>
                  <a:moveTo>
                    <a:pt x="7" y="12"/>
                  </a:moveTo>
                  <a:cubicBezTo>
                    <a:pt x="5" y="11"/>
                    <a:pt x="4" y="9"/>
                    <a:pt x="5" y="7"/>
                  </a:cubicBezTo>
                  <a:cubicBezTo>
                    <a:pt x="6" y="5"/>
                    <a:pt x="8" y="4"/>
                    <a:pt x="10" y="5"/>
                  </a:cubicBezTo>
                  <a:cubicBezTo>
                    <a:pt x="12" y="6"/>
                    <a:pt x="13" y="8"/>
                    <a:pt x="12" y="10"/>
                  </a:cubicBezTo>
                  <a:cubicBezTo>
                    <a:pt x="11" y="12"/>
                    <a:pt x="9" y="13"/>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36" name="Freeform 135"/>
            <p:cNvSpPr>
              <a:spLocks noEditPoints="1"/>
            </p:cNvSpPr>
            <p:nvPr/>
          </p:nvSpPr>
          <p:spPr bwMode="auto">
            <a:xfrm>
              <a:off x="4540250" y="4003675"/>
              <a:ext cx="176212" cy="187325"/>
            </a:xfrm>
            <a:custGeom>
              <a:avLst/>
              <a:gdLst>
                <a:gd name="T0" fmla="*/ 183 w 183"/>
                <a:gd name="T1" fmla="*/ 77 h 193"/>
                <a:gd name="T2" fmla="*/ 107 w 183"/>
                <a:gd name="T3" fmla="*/ 122 h 193"/>
                <a:gd name="T4" fmla="*/ 7 w 183"/>
                <a:gd name="T5" fmla="*/ 52 h 193"/>
                <a:gd name="T6" fmla="*/ 2 w 183"/>
                <a:gd name="T7" fmla="*/ 55 h 193"/>
                <a:gd name="T8" fmla="*/ 1 w 183"/>
                <a:gd name="T9" fmla="*/ 57 h 193"/>
                <a:gd name="T10" fmla="*/ 0 w 183"/>
                <a:gd name="T11" fmla="*/ 59 h 193"/>
                <a:gd name="T12" fmla="*/ 0 w 183"/>
                <a:gd name="T13" fmla="*/ 80 h 193"/>
                <a:gd name="T14" fmla="*/ 1 w 183"/>
                <a:gd name="T15" fmla="*/ 82 h 193"/>
                <a:gd name="T16" fmla="*/ 4 w 183"/>
                <a:gd name="T17" fmla="*/ 85 h 193"/>
                <a:gd name="T18" fmla="*/ 8 w 183"/>
                <a:gd name="T19" fmla="*/ 84 h 193"/>
                <a:gd name="T20" fmla="*/ 21 w 183"/>
                <a:gd name="T21" fmla="*/ 106 h 193"/>
                <a:gd name="T22" fmla="*/ 15 w 183"/>
                <a:gd name="T23" fmla="*/ 74 h 193"/>
                <a:gd name="T24" fmla="*/ 6 w 183"/>
                <a:gd name="T25" fmla="*/ 82 h 193"/>
                <a:gd name="T26" fmla="*/ 4 w 183"/>
                <a:gd name="T27" fmla="*/ 82 h 193"/>
                <a:gd name="T28" fmla="*/ 3 w 183"/>
                <a:gd name="T29" fmla="*/ 81 h 193"/>
                <a:gd name="T30" fmla="*/ 3 w 183"/>
                <a:gd name="T31" fmla="*/ 79 h 193"/>
                <a:gd name="T32" fmla="*/ 3 w 183"/>
                <a:gd name="T33" fmla="*/ 59 h 193"/>
                <a:gd name="T34" fmla="*/ 4 w 183"/>
                <a:gd name="T35" fmla="*/ 57 h 193"/>
                <a:gd name="T36" fmla="*/ 15 w 183"/>
                <a:gd name="T37" fmla="*/ 55 h 193"/>
                <a:gd name="T38" fmla="*/ 82 w 183"/>
                <a:gd name="T39" fmla="*/ 115 h 193"/>
                <a:gd name="T40" fmla="*/ 82 w 183"/>
                <a:gd name="T41" fmla="*/ 104 h 193"/>
                <a:gd name="T42" fmla="*/ 82 w 183"/>
                <a:gd name="T43" fmla="*/ 104 h 193"/>
                <a:gd name="T44" fmla="*/ 90 w 183"/>
                <a:gd name="T45" fmla="*/ 131 h 193"/>
                <a:gd name="T46" fmla="*/ 87 w 183"/>
                <a:gd name="T47" fmla="*/ 131 h 193"/>
                <a:gd name="T48" fmla="*/ 86 w 183"/>
                <a:gd name="T49" fmla="*/ 130 h 193"/>
                <a:gd name="T50" fmla="*/ 86 w 183"/>
                <a:gd name="T51" fmla="*/ 129 h 193"/>
                <a:gd name="T52" fmla="*/ 85 w 183"/>
                <a:gd name="T53" fmla="*/ 108 h 193"/>
                <a:gd name="T54" fmla="*/ 86 w 183"/>
                <a:gd name="T55" fmla="*/ 107 h 193"/>
                <a:gd name="T56" fmla="*/ 87 w 183"/>
                <a:gd name="T57" fmla="*/ 106 h 193"/>
                <a:gd name="T58" fmla="*/ 91 w 183"/>
                <a:gd name="T59" fmla="*/ 124 h 193"/>
                <a:gd name="T60" fmla="*/ 3 w 183"/>
                <a:gd name="T61" fmla="*/ 113 h 193"/>
                <a:gd name="T62" fmla="*/ 1 w 183"/>
                <a:gd name="T63" fmla="*/ 115 h 193"/>
                <a:gd name="T64" fmla="*/ 0 w 183"/>
                <a:gd name="T65" fmla="*/ 117 h 193"/>
                <a:gd name="T66" fmla="*/ 0 w 183"/>
                <a:gd name="T67" fmla="*/ 138 h 193"/>
                <a:gd name="T68" fmla="*/ 1 w 183"/>
                <a:gd name="T69" fmla="*/ 141 h 193"/>
                <a:gd name="T70" fmla="*/ 3 w 183"/>
                <a:gd name="T71" fmla="*/ 143 h 193"/>
                <a:gd name="T72" fmla="*/ 7 w 183"/>
                <a:gd name="T73" fmla="*/ 144 h 193"/>
                <a:gd name="T74" fmla="*/ 14 w 183"/>
                <a:gd name="T75" fmla="*/ 140 h 193"/>
                <a:gd name="T76" fmla="*/ 83 w 183"/>
                <a:gd name="T77" fmla="*/ 188 h 193"/>
                <a:gd name="T78" fmla="*/ 83 w 183"/>
                <a:gd name="T79" fmla="*/ 190 h 193"/>
                <a:gd name="T80" fmla="*/ 87 w 183"/>
                <a:gd name="T81" fmla="*/ 193 h 193"/>
                <a:gd name="T82" fmla="*/ 90 w 183"/>
                <a:gd name="T83" fmla="*/ 193 h 193"/>
                <a:gd name="T84" fmla="*/ 100 w 183"/>
                <a:gd name="T85" fmla="*/ 191 h 193"/>
                <a:gd name="T86" fmla="*/ 85 w 183"/>
                <a:gd name="T87" fmla="*/ 167 h 193"/>
                <a:gd name="T88" fmla="*/ 86 w 183"/>
                <a:gd name="T89" fmla="*/ 166 h 193"/>
                <a:gd name="T90" fmla="*/ 87 w 183"/>
                <a:gd name="T91" fmla="*/ 165 h 193"/>
                <a:gd name="T92" fmla="*/ 96 w 183"/>
                <a:gd name="T93" fmla="*/ 166 h 193"/>
                <a:gd name="T94" fmla="*/ 96 w 183"/>
                <a:gd name="T95" fmla="*/ 186 h 193"/>
                <a:gd name="T96" fmla="*/ 88 w 183"/>
                <a:gd name="T97" fmla="*/ 190 h 193"/>
                <a:gd name="T98" fmla="*/ 86 w 183"/>
                <a:gd name="T99" fmla="*/ 189 h 193"/>
                <a:gd name="T100" fmla="*/ 86 w 183"/>
                <a:gd name="T101" fmla="*/ 188 h 193"/>
                <a:gd name="T102" fmla="*/ 85 w 183"/>
                <a:gd name="T103" fmla="*/ 167 h 193"/>
                <a:gd name="T104" fmla="*/ 57 w 183"/>
                <a:gd name="T105" fmla="*/ 141 h 193"/>
                <a:gd name="T106" fmla="*/ 57 w 183"/>
                <a:gd name="T107" fmla="*/ 152 h 193"/>
                <a:gd name="T108" fmla="*/ 11 w 183"/>
                <a:gd name="T109" fmla="*/ 132 h 193"/>
                <a:gd name="T110" fmla="*/ 7 w 183"/>
                <a:gd name="T111" fmla="*/ 141 h 193"/>
                <a:gd name="T112" fmla="*/ 4 w 183"/>
                <a:gd name="T113" fmla="*/ 141 h 193"/>
                <a:gd name="T114" fmla="*/ 3 w 183"/>
                <a:gd name="T115" fmla="*/ 140 h 193"/>
                <a:gd name="T116" fmla="*/ 3 w 183"/>
                <a:gd name="T117" fmla="*/ 138 h 193"/>
                <a:gd name="T118" fmla="*/ 3 w 183"/>
                <a:gd name="T119" fmla="*/ 118 h 193"/>
                <a:gd name="T120" fmla="*/ 4 w 183"/>
                <a:gd name="T121" fmla="*/ 116 h 193"/>
                <a:gd name="T122" fmla="*/ 11 w 183"/>
                <a:gd name="T123"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 h="193">
                  <a:moveTo>
                    <a:pt x="101" y="191"/>
                  </a:moveTo>
                  <a:cubicBezTo>
                    <a:pt x="183" y="134"/>
                    <a:pt x="183" y="134"/>
                    <a:pt x="183" y="134"/>
                  </a:cubicBezTo>
                  <a:cubicBezTo>
                    <a:pt x="183" y="106"/>
                    <a:pt x="183" y="106"/>
                    <a:pt x="183" y="106"/>
                  </a:cubicBezTo>
                  <a:cubicBezTo>
                    <a:pt x="159" y="92"/>
                    <a:pt x="159" y="92"/>
                    <a:pt x="159" y="92"/>
                  </a:cubicBezTo>
                  <a:cubicBezTo>
                    <a:pt x="183" y="77"/>
                    <a:pt x="183" y="77"/>
                    <a:pt x="183" y="77"/>
                  </a:cubicBezTo>
                  <a:cubicBezTo>
                    <a:pt x="183" y="47"/>
                    <a:pt x="183" y="47"/>
                    <a:pt x="183" y="47"/>
                  </a:cubicBezTo>
                  <a:cubicBezTo>
                    <a:pt x="102" y="0"/>
                    <a:pt x="102" y="0"/>
                    <a:pt x="102" y="0"/>
                  </a:cubicBezTo>
                  <a:cubicBezTo>
                    <a:pt x="21" y="47"/>
                    <a:pt x="21" y="47"/>
                    <a:pt x="21" y="47"/>
                  </a:cubicBezTo>
                  <a:cubicBezTo>
                    <a:pt x="107" y="96"/>
                    <a:pt x="107" y="96"/>
                    <a:pt x="107" y="96"/>
                  </a:cubicBezTo>
                  <a:cubicBezTo>
                    <a:pt x="107" y="122"/>
                    <a:pt x="107" y="122"/>
                    <a:pt x="107" y="122"/>
                  </a:cubicBezTo>
                  <a:cubicBezTo>
                    <a:pt x="101" y="132"/>
                    <a:pt x="101" y="132"/>
                    <a:pt x="101" y="132"/>
                  </a:cubicBezTo>
                  <a:cubicBezTo>
                    <a:pt x="101" y="99"/>
                    <a:pt x="101" y="99"/>
                    <a:pt x="101" y="99"/>
                  </a:cubicBezTo>
                  <a:cubicBezTo>
                    <a:pt x="67" y="80"/>
                    <a:pt x="67" y="80"/>
                    <a:pt x="67" y="80"/>
                  </a:cubicBezTo>
                  <a:cubicBezTo>
                    <a:pt x="7" y="46"/>
                    <a:pt x="7" y="46"/>
                    <a:pt x="7" y="46"/>
                  </a:cubicBezTo>
                  <a:cubicBezTo>
                    <a:pt x="7" y="52"/>
                    <a:pt x="7" y="52"/>
                    <a:pt x="7" y="52"/>
                  </a:cubicBezTo>
                  <a:cubicBezTo>
                    <a:pt x="3" y="54"/>
                    <a:pt x="3" y="54"/>
                    <a:pt x="3" y="54"/>
                  </a:cubicBezTo>
                  <a:cubicBezTo>
                    <a:pt x="3" y="55"/>
                    <a:pt x="3" y="55"/>
                    <a:pt x="3" y="55"/>
                  </a:cubicBezTo>
                  <a:cubicBezTo>
                    <a:pt x="3" y="55"/>
                    <a:pt x="3" y="55"/>
                    <a:pt x="3" y="55"/>
                  </a:cubicBezTo>
                  <a:cubicBezTo>
                    <a:pt x="3" y="55"/>
                    <a:pt x="2" y="55"/>
                    <a:pt x="2" y="55"/>
                  </a:cubicBezTo>
                  <a:cubicBezTo>
                    <a:pt x="2" y="55"/>
                    <a:pt x="2" y="55"/>
                    <a:pt x="2" y="55"/>
                  </a:cubicBezTo>
                  <a:cubicBezTo>
                    <a:pt x="2" y="55"/>
                    <a:pt x="2" y="56"/>
                    <a:pt x="2" y="56"/>
                  </a:cubicBezTo>
                  <a:cubicBezTo>
                    <a:pt x="1" y="56"/>
                    <a:pt x="1" y="56"/>
                    <a:pt x="1" y="56"/>
                  </a:cubicBezTo>
                  <a:cubicBezTo>
                    <a:pt x="1" y="56"/>
                    <a:pt x="1" y="56"/>
                    <a:pt x="1" y="56"/>
                  </a:cubicBezTo>
                  <a:cubicBezTo>
                    <a:pt x="1" y="57"/>
                    <a:pt x="1" y="57"/>
                    <a:pt x="1" y="57"/>
                  </a:cubicBezTo>
                  <a:cubicBezTo>
                    <a:pt x="1" y="57"/>
                    <a:pt x="1" y="57"/>
                    <a:pt x="1" y="57"/>
                  </a:cubicBezTo>
                  <a:cubicBezTo>
                    <a:pt x="1" y="57"/>
                    <a:pt x="1" y="57"/>
                    <a:pt x="1" y="57"/>
                  </a:cubicBezTo>
                  <a:cubicBezTo>
                    <a:pt x="1" y="57"/>
                    <a:pt x="0" y="57"/>
                    <a:pt x="0" y="58"/>
                  </a:cubicBezTo>
                  <a:cubicBezTo>
                    <a:pt x="0" y="58"/>
                    <a:pt x="0" y="58"/>
                    <a:pt x="0" y="58"/>
                  </a:cubicBezTo>
                  <a:cubicBezTo>
                    <a:pt x="0" y="58"/>
                    <a:pt x="0" y="58"/>
                    <a:pt x="0" y="59"/>
                  </a:cubicBezTo>
                  <a:cubicBezTo>
                    <a:pt x="0" y="59"/>
                    <a:pt x="0" y="59"/>
                    <a:pt x="0" y="59"/>
                  </a:cubicBezTo>
                  <a:cubicBezTo>
                    <a:pt x="0" y="59"/>
                    <a:pt x="0" y="59"/>
                    <a:pt x="0" y="59"/>
                  </a:cubicBezTo>
                  <a:cubicBezTo>
                    <a:pt x="0" y="79"/>
                    <a:pt x="0" y="79"/>
                    <a:pt x="0" y="79"/>
                  </a:cubicBezTo>
                  <a:cubicBezTo>
                    <a:pt x="0" y="80"/>
                    <a:pt x="0" y="80"/>
                    <a:pt x="0" y="80"/>
                  </a:cubicBezTo>
                  <a:cubicBezTo>
                    <a:pt x="0" y="80"/>
                    <a:pt x="0" y="80"/>
                    <a:pt x="0" y="80"/>
                  </a:cubicBezTo>
                  <a:cubicBezTo>
                    <a:pt x="0" y="80"/>
                    <a:pt x="0" y="80"/>
                    <a:pt x="0" y="80"/>
                  </a:cubicBezTo>
                  <a:cubicBezTo>
                    <a:pt x="0" y="80"/>
                    <a:pt x="0" y="81"/>
                    <a:pt x="0" y="81"/>
                  </a:cubicBezTo>
                  <a:cubicBezTo>
                    <a:pt x="0" y="81"/>
                    <a:pt x="0" y="81"/>
                    <a:pt x="0" y="81"/>
                  </a:cubicBezTo>
                  <a:cubicBezTo>
                    <a:pt x="0" y="82"/>
                    <a:pt x="1" y="82"/>
                    <a:pt x="1" y="82"/>
                  </a:cubicBezTo>
                  <a:cubicBezTo>
                    <a:pt x="1" y="82"/>
                    <a:pt x="1" y="82"/>
                    <a:pt x="1" y="82"/>
                  </a:cubicBezTo>
                  <a:cubicBezTo>
                    <a:pt x="1" y="82"/>
                    <a:pt x="1" y="82"/>
                    <a:pt x="1" y="82"/>
                  </a:cubicBezTo>
                  <a:cubicBezTo>
                    <a:pt x="1" y="82"/>
                    <a:pt x="1" y="82"/>
                    <a:pt x="1" y="82"/>
                  </a:cubicBezTo>
                  <a:cubicBezTo>
                    <a:pt x="1" y="83"/>
                    <a:pt x="1" y="83"/>
                    <a:pt x="2" y="83"/>
                  </a:cubicBezTo>
                  <a:cubicBezTo>
                    <a:pt x="2" y="84"/>
                    <a:pt x="2" y="84"/>
                    <a:pt x="3" y="84"/>
                  </a:cubicBezTo>
                  <a:cubicBezTo>
                    <a:pt x="3" y="84"/>
                    <a:pt x="3" y="84"/>
                    <a:pt x="3" y="84"/>
                  </a:cubicBezTo>
                  <a:cubicBezTo>
                    <a:pt x="3" y="85"/>
                    <a:pt x="4" y="85"/>
                    <a:pt x="4" y="85"/>
                  </a:cubicBezTo>
                  <a:cubicBezTo>
                    <a:pt x="4" y="85"/>
                    <a:pt x="4" y="85"/>
                    <a:pt x="4" y="85"/>
                  </a:cubicBezTo>
                  <a:cubicBezTo>
                    <a:pt x="5" y="85"/>
                    <a:pt x="5" y="85"/>
                    <a:pt x="6" y="85"/>
                  </a:cubicBezTo>
                  <a:cubicBezTo>
                    <a:pt x="6" y="85"/>
                    <a:pt x="7" y="85"/>
                    <a:pt x="7" y="85"/>
                  </a:cubicBezTo>
                  <a:cubicBezTo>
                    <a:pt x="7" y="85"/>
                    <a:pt x="7" y="85"/>
                    <a:pt x="7" y="85"/>
                  </a:cubicBezTo>
                  <a:cubicBezTo>
                    <a:pt x="8" y="85"/>
                    <a:pt x="8" y="85"/>
                    <a:pt x="8" y="84"/>
                  </a:cubicBezTo>
                  <a:cubicBezTo>
                    <a:pt x="9" y="84"/>
                    <a:pt x="9" y="84"/>
                    <a:pt x="9" y="84"/>
                  </a:cubicBezTo>
                  <a:cubicBezTo>
                    <a:pt x="9" y="84"/>
                    <a:pt x="9" y="84"/>
                    <a:pt x="9" y="84"/>
                  </a:cubicBezTo>
                  <a:cubicBezTo>
                    <a:pt x="14" y="82"/>
                    <a:pt x="14" y="82"/>
                    <a:pt x="14" y="82"/>
                  </a:cubicBezTo>
                  <a:cubicBezTo>
                    <a:pt x="38" y="96"/>
                    <a:pt x="38" y="96"/>
                    <a:pt x="38" y="96"/>
                  </a:cubicBezTo>
                  <a:cubicBezTo>
                    <a:pt x="21" y="106"/>
                    <a:pt x="21" y="106"/>
                    <a:pt x="21" y="106"/>
                  </a:cubicBezTo>
                  <a:cubicBezTo>
                    <a:pt x="107" y="155"/>
                    <a:pt x="107" y="155"/>
                    <a:pt x="107" y="155"/>
                  </a:cubicBezTo>
                  <a:cubicBezTo>
                    <a:pt x="107" y="180"/>
                    <a:pt x="107" y="180"/>
                    <a:pt x="107" y="180"/>
                  </a:cubicBezTo>
                  <a:lnTo>
                    <a:pt x="101" y="191"/>
                  </a:lnTo>
                  <a:close/>
                  <a:moveTo>
                    <a:pt x="11" y="73"/>
                  </a:moveTo>
                  <a:cubicBezTo>
                    <a:pt x="12" y="72"/>
                    <a:pt x="14" y="73"/>
                    <a:pt x="15" y="74"/>
                  </a:cubicBezTo>
                  <a:cubicBezTo>
                    <a:pt x="16" y="76"/>
                    <a:pt x="15" y="78"/>
                    <a:pt x="14" y="78"/>
                  </a:cubicBezTo>
                  <a:cubicBezTo>
                    <a:pt x="7" y="82"/>
                    <a:pt x="7" y="82"/>
                    <a:pt x="7" y="82"/>
                  </a:cubicBezTo>
                  <a:cubicBezTo>
                    <a:pt x="7" y="82"/>
                    <a:pt x="7" y="82"/>
                    <a:pt x="7" y="82"/>
                  </a:cubicBezTo>
                  <a:cubicBezTo>
                    <a:pt x="7" y="82"/>
                    <a:pt x="7" y="82"/>
                    <a:pt x="7" y="82"/>
                  </a:cubicBezTo>
                  <a:cubicBezTo>
                    <a:pt x="7" y="82"/>
                    <a:pt x="6" y="82"/>
                    <a:pt x="6" y="82"/>
                  </a:cubicBezTo>
                  <a:cubicBezTo>
                    <a:pt x="6" y="82"/>
                    <a:pt x="6" y="82"/>
                    <a:pt x="6" y="82"/>
                  </a:cubicBezTo>
                  <a:cubicBezTo>
                    <a:pt x="6" y="82"/>
                    <a:pt x="5" y="82"/>
                    <a:pt x="5" y="82"/>
                  </a:cubicBezTo>
                  <a:cubicBezTo>
                    <a:pt x="5" y="82"/>
                    <a:pt x="5" y="82"/>
                    <a:pt x="5" y="82"/>
                  </a:cubicBezTo>
                  <a:cubicBezTo>
                    <a:pt x="5" y="82"/>
                    <a:pt x="5" y="82"/>
                    <a:pt x="4" y="82"/>
                  </a:cubicBezTo>
                  <a:cubicBezTo>
                    <a:pt x="4" y="82"/>
                    <a:pt x="4" y="82"/>
                    <a:pt x="4" y="82"/>
                  </a:cubicBezTo>
                  <a:cubicBezTo>
                    <a:pt x="4" y="82"/>
                    <a:pt x="4" y="82"/>
                    <a:pt x="4" y="81"/>
                  </a:cubicBezTo>
                  <a:cubicBezTo>
                    <a:pt x="4" y="81"/>
                    <a:pt x="4" y="81"/>
                    <a:pt x="4" y="81"/>
                  </a:cubicBezTo>
                  <a:cubicBezTo>
                    <a:pt x="4" y="81"/>
                    <a:pt x="3" y="81"/>
                    <a:pt x="3" y="81"/>
                  </a:cubicBezTo>
                  <a:cubicBezTo>
                    <a:pt x="3" y="81"/>
                    <a:pt x="3" y="81"/>
                    <a:pt x="3" y="81"/>
                  </a:cubicBezTo>
                  <a:cubicBezTo>
                    <a:pt x="3" y="81"/>
                    <a:pt x="3" y="81"/>
                    <a:pt x="3" y="81"/>
                  </a:cubicBezTo>
                  <a:cubicBezTo>
                    <a:pt x="3" y="81"/>
                    <a:pt x="3" y="80"/>
                    <a:pt x="3" y="80"/>
                  </a:cubicBezTo>
                  <a:cubicBezTo>
                    <a:pt x="3" y="80"/>
                    <a:pt x="3" y="80"/>
                    <a:pt x="3" y="80"/>
                  </a:cubicBezTo>
                  <a:cubicBezTo>
                    <a:pt x="3" y="80"/>
                    <a:pt x="3" y="80"/>
                    <a:pt x="3" y="80"/>
                  </a:cubicBezTo>
                  <a:cubicBezTo>
                    <a:pt x="3" y="80"/>
                    <a:pt x="3" y="80"/>
                    <a:pt x="3" y="79"/>
                  </a:cubicBezTo>
                  <a:cubicBezTo>
                    <a:pt x="3" y="79"/>
                    <a:pt x="3" y="79"/>
                    <a:pt x="3" y="79"/>
                  </a:cubicBezTo>
                  <a:cubicBezTo>
                    <a:pt x="3" y="60"/>
                    <a:pt x="3" y="60"/>
                    <a:pt x="3" y="60"/>
                  </a:cubicBezTo>
                  <a:cubicBezTo>
                    <a:pt x="3" y="59"/>
                    <a:pt x="3" y="59"/>
                    <a:pt x="3" y="59"/>
                  </a:cubicBezTo>
                  <a:cubicBezTo>
                    <a:pt x="3" y="59"/>
                    <a:pt x="3" y="59"/>
                    <a:pt x="3" y="59"/>
                  </a:cubicBezTo>
                  <a:cubicBezTo>
                    <a:pt x="3" y="59"/>
                    <a:pt x="3" y="59"/>
                    <a:pt x="3" y="59"/>
                  </a:cubicBezTo>
                  <a:cubicBezTo>
                    <a:pt x="3" y="59"/>
                    <a:pt x="3" y="59"/>
                    <a:pt x="3" y="59"/>
                  </a:cubicBezTo>
                  <a:cubicBezTo>
                    <a:pt x="3" y="58"/>
                    <a:pt x="3" y="58"/>
                    <a:pt x="3" y="58"/>
                  </a:cubicBezTo>
                  <a:cubicBezTo>
                    <a:pt x="3" y="58"/>
                    <a:pt x="3" y="58"/>
                    <a:pt x="3" y="58"/>
                  </a:cubicBezTo>
                  <a:cubicBezTo>
                    <a:pt x="3" y="58"/>
                    <a:pt x="3" y="58"/>
                    <a:pt x="3" y="58"/>
                  </a:cubicBezTo>
                  <a:cubicBezTo>
                    <a:pt x="4" y="58"/>
                    <a:pt x="4" y="58"/>
                    <a:pt x="4" y="58"/>
                  </a:cubicBezTo>
                  <a:cubicBezTo>
                    <a:pt x="4" y="58"/>
                    <a:pt x="4" y="57"/>
                    <a:pt x="4" y="57"/>
                  </a:cubicBezTo>
                  <a:cubicBezTo>
                    <a:pt x="4" y="57"/>
                    <a:pt x="4" y="57"/>
                    <a:pt x="4" y="57"/>
                  </a:cubicBezTo>
                  <a:cubicBezTo>
                    <a:pt x="4" y="57"/>
                    <a:pt x="4" y="57"/>
                    <a:pt x="4" y="57"/>
                  </a:cubicBezTo>
                  <a:cubicBezTo>
                    <a:pt x="4" y="57"/>
                    <a:pt x="4" y="57"/>
                    <a:pt x="4" y="57"/>
                  </a:cubicBezTo>
                  <a:cubicBezTo>
                    <a:pt x="11" y="53"/>
                    <a:pt x="11" y="53"/>
                    <a:pt x="11" y="53"/>
                  </a:cubicBezTo>
                  <a:cubicBezTo>
                    <a:pt x="12" y="53"/>
                    <a:pt x="14" y="53"/>
                    <a:pt x="15" y="55"/>
                  </a:cubicBezTo>
                  <a:cubicBezTo>
                    <a:pt x="16" y="56"/>
                    <a:pt x="15" y="58"/>
                    <a:pt x="14" y="58"/>
                  </a:cubicBezTo>
                  <a:cubicBezTo>
                    <a:pt x="9" y="61"/>
                    <a:pt x="9" y="61"/>
                    <a:pt x="9" y="61"/>
                  </a:cubicBezTo>
                  <a:cubicBezTo>
                    <a:pt x="9" y="74"/>
                    <a:pt x="9" y="74"/>
                    <a:pt x="9" y="74"/>
                  </a:cubicBezTo>
                  <a:lnTo>
                    <a:pt x="11" y="73"/>
                  </a:lnTo>
                  <a:close/>
                  <a:moveTo>
                    <a:pt x="82" y="115"/>
                  </a:moveTo>
                  <a:cubicBezTo>
                    <a:pt x="57" y="100"/>
                    <a:pt x="57" y="100"/>
                    <a:pt x="57" y="100"/>
                  </a:cubicBezTo>
                  <a:cubicBezTo>
                    <a:pt x="57" y="93"/>
                    <a:pt x="57" y="93"/>
                    <a:pt x="57" y="93"/>
                  </a:cubicBezTo>
                  <a:cubicBezTo>
                    <a:pt x="82" y="108"/>
                    <a:pt x="82" y="108"/>
                    <a:pt x="82" y="108"/>
                  </a:cubicBezTo>
                  <a:lnTo>
                    <a:pt x="82" y="115"/>
                  </a:lnTo>
                  <a:close/>
                  <a:moveTo>
                    <a:pt x="82" y="104"/>
                  </a:moveTo>
                  <a:cubicBezTo>
                    <a:pt x="57" y="89"/>
                    <a:pt x="57" y="89"/>
                    <a:pt x="57" y="89"/>
                  </a:cubicBezTo>
                  <a:cubicBezTo>
                    <a:pt x="57" y="82"/>
                    <a:pt x="57" y="82"/>
                    <a:pt x="57" y="82"/>
                  </a:cubicBezTo>
                  <a:cubicBezTo>
                    <a:pt x="59" y="84"/>
                    <a:pt x="59" y="84"/>
                    <a:pt x="59" y="84"/>
                  </a:cubicBezTo>
                  <a:cubicBezTo>
                    <a:pt x="82" y="97"/>
                    <a:pt x="82" y="97"/>
                    <a:pt x="82" y="97"/>
                  </a:cubicBezTo>
                  <a:lnTo>
                    <a:pt x="82" y="104"/>
                  </a:lnTo>
                  <a:close/>
                  <a:moveTo>
                    <a:pt x="93" y="122"/>
                  </a:moveTo>
                  <a:cubicBezTo>
                    <a:pt x="95" y="122"/>
                    <a:pt x="97" y="122"/>
                    <a:pt x="97" y="123"/>
                  </a:cubicBezTo>
                  <a:cubicBezTo>
                    <a:pt x="98" y="125"/>
                    <a:pt x="98" y="127"/>
                    <a:pt x="96" y="127"/>
                  </a:cubicBezTo>
                  <a:cubicBezTo>
                    <a:pt x="90" y="131"/>
                    <a:pt x="90" y="131"/>
                    <a:pt x="90" y="131"/>
                  </a:cubicBezTo>
                  <a:cubicBezTo>
                    <a:pt x="90" y="131"/>
                    <a:pt x="90" y="131"/>
                    <a:pt x="90" y="131"/>
                  </a:cubicBezTo>
                  <a:cubicBezTo>
                    <a:pt x="89" y="131"/>
                    <a:pt x="89" y="131"/>
                    <a:pt x="89" y="131"/>
                  </a:cubicBezTo>
                  <a:cubicBezTo>
                    <a:pt x="89" y="131"/>
                    <a:pt x="89" y="131"/>
                    <a:pt x="89" y="131"/>
                  </a:cubicBezTo>
                  <a:cubicBezTo>
                    <a:pt x="89" y="131"/>
                    <a:pt x="89" y="131"/>
                    <a:pt x="88" y="131"/>
                  </a:cubicBezTo>
                  <a:cubicBezTo>
                    <a:pt x="88" y="131"/>
                    <a:pt x="88" y="131"/>
                    <a:pt x="88" y="131"/>
                  </a:cubicBezTo>
                  <a:cubicBezTo>
                    <a:pt x="88" y="131"/>
                    <a:pt x="88" y="131"/>
                    <a:pt x="87" y="131"/>
                  </a:cubicBezTo>
                  <a:cubicBezTo>
                    <a:pt x="87" y="131"/>
                    <a:pt x="87" y="131"/>
                    <a:pt x="87" y="131"/>
                  </a:cubicBezTo>
                  <a:cubicBezTo>
                    <a:pt x="87" y="131"/>
                    <a:pt x="87" y="131"/>
                    <a:pt x="87" y="131"/>
                  </a:cubicBezTo>
                  <a:cubicBezTo>
                    <a:pt x="87" y="131"/>
                    <a:pt x="86" y="131"/>
                    <a:pt x="86" y="130"/>
                  </a:cubicBezTo>
                  <a:cubicBezTo>
                    <a:pt x="86" y="130"/>
                    <a:pt x="86" y="130"/>
                    <a:pt x="86" y="130"/>
                  </a:cubicBezTo>
                  <a:cubicBezTo>
                    <a:pt x="86" y="130"/>
                    <a:pt x="86" y="130"/>
                    <a:pt x="86" y="130"/>
                  </a:cubicBezTo>
                  <a:cubicBezTo>
                    <a:pt x="86" y="130"/>
                    <a:pt x="86" y="130"/>
                    <a:pt x="86" y="130"/>
                  </a:cubicBezTo>
                  <a:cubicBezTo>
                    <a:pt x="86" y="130"/>
                    <a:pt x="86" y="130"/>
                    <a:pt x="86" y="130"/>
                  </a:cubicBezTo>
                  <a:cubicBezTo>
                    <a:pt x="86" y="130"/>
                    <a:pt x="86" y="129"/>
                    <a:pt x="86" y="129"/>
                  </a:cubicBezTo>
                  <a:cubicBezTo>
                    <a:pt x="86" y="129"/>
                    <a:pt x="86" y="129"/>
                    <a:pt x="86" y="129"/>
                  </a:cubicBezTo>
                  <a:cubicBezTo>
                    <a:pt x="86" y="129"/>
                    <a:pt x="86" y="129"/>
                    <a:pt x="86" y="129"/>
                  </a:cubicBezTo>
                  <a:cubicBezTo>
                    <a:pt x="85" y="129"/>
                    <a:pt x="85" y="129"/>
                    <a:pt x="85" y="129"/>
                  </a:cubicBezTo>
                  <a:cubicBezTo>
                    <a:pt x="85" y="129"/>
                    <a:pt x="85" y="128"/>
                    <a:pt x="85" y="128"/>
                  </a:cubicBezTo>
                  <a:cubicBezTo>
                    <a:pt x="85" y="109"/>
                    <a:pt x="85" y="109"/>
                    <a:pt x="85" y="109"/>
                  </a:cubicBezTo>
                  <a:cubicBezTo>
                    <a:pt x="85" y="109"/>
                    <a:pt x="85" y="108"/>
                    <a:pt x="85" y="108"/>
                  </a:cubicBezTo>
                  <a:cubicBezTo>
                    <a:pt x="85" y="108"/>
                    <a:pt x="85" y="108"/>
                    <a:pt x="85" y="108"/>
                  </a:cubicBezTo>
                  <a:cubicBezTo>
                    <a:pt x="86" y="108"/>
                    <a:pt x="86" y="108"/>
                    <a:pt x="86" y="108"/>
                  </a:cubicBezTo>
                  <a:cubicBezTo>
                    <a:pt x="86" y="108"/>
                    <a:pt x="86" y="108"/>
                    <a:pt x="86" y="108"/>
                  </a:cubicBezTo>
                  <a:cubicBezTo>
                    <a:pt x="86" y="108"/>
                    <a:pt x="86" y="107"/>
                    <a:pt x="86" y="107"/>
                  </a:cubicBezTo>
                  <a:cubicBezTo>
                    <a:pt x="86" y="107"/>
                    <a:pt x="86" y="107"/>
                    <a:pt x="86" y="107"/>
                  </a:cubicBezTo>
                  <a:cubicBezTo>
                    <a:pt x="86" y="107"/>
                    <a:pt x="86" y="107"/>
                    <a:pt x="86" y="107"/>
                  </a:cubicBezTo>
                  <a:cubicBezTo>
                    <a:pt x="86" y="107"/>
                    <a:pt x="86" y="107"/>
                    <a:pt x="86" y="107"/>
                  </a:cubicBezTo>
                  <a:cubicBezTo>
                    <a:pt x="86" y="107"/>
                    <a:pt x="86" y="107"/>
                    <a:pt x="86" y="106"/>
                  </a:cubicBezTo>
                  <a:cubicBezTo>
                    <a:pt x="86" y="106"/>
                    <a:pt x="87" y="106"/>
                    <a:pt x="87" y="106"/>
                  </a:cubicBezTo>
                  <a:cubicBezTo>
                    <a:pt x="87" y="106"/>
                    <a:pt x="87" y="106"/>
                    <a:pt x="87" y="106"/>
                  </a:cubicBezTo>
                  <a:cubicBezTo>
                    <a:pt x="87" y="106"/>
                    <a:pt x="87" y="106"/>
                    <a:pt x="87" y="106"/>
                  </a:cubicBezTo>
                  <a:cubicBezTo>
                    <a:pt x="93" y="102"/>
                    <a:pt x="93" y="102"/>
                    <a:pt x="93" y="102"/>
                  </a:cubicBezTo>
                  <a:cubicBezTo>
                    <a:pt x="95" y="102"/>
                    <a:pt x="97" y="102"/>
                    <a:pt x="97" y="104"/>
                  </a:cubicBezTo>
                  <a:cubicBezTo>
                    <a:pt x="98" y="105"/>
                    <a:pt x="98" y="107"/>
                    <a:pt x="96" y="107"/>
                  </a:cubicBezTo>
                  <a:cubicBezTo>
                    <a:pt x="91" y="110"/>
                    <a:pt x="91" y="110"/>
                    <a:pt x="91" y="110"/>
                  </a:cubicBezTo>
                  <a:cubicBezTo>
                    <a:pt x="91" y="124"/>
                    <a:pt x="91" y="124"/>
                    <a:pt x="91" y="124"/>
                  </a:cubicBezTo>
                  <a:lnTo>
                    <a:pt x="93" y="122"/>
                  </a:lnTo>
                  <a:close/>
                  <a:moveTo>
                    <a:pt x="7" y="111"/>
                  </a:moveTo>
                  <a:cubicBezTo>
                    <a:pt x="3" y="113"/>
                    <a:pt x="3" y="113"/>
                    <a:pt x="3" y="113"/>
                  </a:cubicBezTo>
                  <a:cubicBezTo>
                    <a:pt x="3" y="113"/>
                    <a:pt x="3" y="113"/>
                    <a:pt x="3" y="113"/>
                  </a:cubicBezTo>
                  <a:cubicBezTo>
                    <a:pt x="3" y="113"/>
                    <a:pt x="3" y="113"/>
                    <a:pt x="3" y="113"/>
                  </a:cubicBezTo>
                  <a:cubicBezTo>
                    <a:pt x="3" y="113"/>
                    <a:pt x="2" y="114"/>
                    <a:pt x="2" y="114"/>
                  </a:cubicBezTo>
                  <a:cubicBezTo>
                    <a:pt x="2" y="114"/>
                    <a:pt x="2" y="114"/>
                    <a:pt x="2" y="114"/>
                  </a:cubicBezTo>
                  <a:cubicBezTo>
                    <a:pt x="2" y="114"/>
                    <a:pt x="2" y="114"/>
                    <a:pt x="2" y="114"/>
                  </a:cubicBezTo>
                  <a:cubicBezTo>
                    <a:pt x="1" y="115"/>
                    <a:pt x="1" y="115"/>
                    <a:pt x="1" y="115"/>
                  </a:cubicBezTo>
                  <a:cubicBezTo>
                    <a:pt x="1" y="115"/>
                    <a:pt x="1" y="115"/>
                    <a:pt x="1" y="115"/>
                  </a:cubicBezTo>
                  <a:cubicBezTo>
                    <a:pt x="1" y="115"/>
                    <a:pt x="1" y="115"/>
                    <a:pt x="1" y="115"/>
                  </a:cubicBezTo>
                  <a:cubicBezTo>
                    <a:pt x="1" y="115"/>
                    <a:pt x="1" y="115"/>
                    <a:pt x="1" y="115"/>
                  </a:cubicBezTo>
                  <a:cubicBezTo>
                    <a:pt x="1" y="116"/>
                    <a:pt x="1" y="116"/>
                    <a:pt x="1" y="116"/>
                  </a:cubicBezTo>
                  <a:cubicBezTo>
                    <a:pt x="1" y="116"/>
                    <a:pt x="0" y="116"/>
                    <a:pt x="0" y="116"/>
                  </a:cubicBezTo>
                  <a:cubicBezTo>
                    <a:pt x="0" y="117"/>
                    <a:pt x="0" y="117"/>
                    <a:pt x="0" y="117"/>
                  </a:cubicBezTo>
                  <a:cubicBezTo>
                    <a:pt x="0" y="117"/>
                    <a:pt x="0" y="117"/>
                    <a:pt x="0" y="117"/>
                  </a:cubicBezTo>
                  <a:cubicBezTo>
                    <a:pt x="0" y="118"/>
                    <a:pt x="0" y="118"/>
                    <a:pt x="0" y="118"/>
                  </a:cubicBezTo>
                  <a:cubicBezTo>
                    <a:pt x="0" y="118"/>
                    <a:pt x="0" y="118"/>
                    <a:pt x="0" y="118"/>
                  </a:cubicBezTo>
                  <a:cubicBezTo>
                    <a:pt x="0" y="138"/>
                    <a:pt x="0" y="138"/>
                    <a:pt x="0" y="138"/>
                  </a:cubicBezTo>
                  <a:cubicBezTo>
                    <a:pt x="0" y="138"/>
                    <a:pt x="0" y="138"/>
                    <a:pt x="0" y="138"/>
                  </a:cubicBezTo>
                  <a:cubicBezTo>
                    <a:pt x="0" y="138"/>
                    <a:pt x="0" y="138"/>
                    <a:pt x="0" y="138"/>
                  </a:cubicBezTo>
                  <a:cubicBezTo>
                    <a:pt x="0" y="139"/>
                    <a:pt x="0" y="139"/>
                    <a:pt x="0" y="139"/>
                  </a:cubicBezTo>
                  <a:cubicBezTo>
                    <a:pt x="0" y="139"/>
                    <a:pt x="0" y="139"/>
                    <a:pt x="0" y="140"/>
                  </a:cubicBezTo>
                  <a:cubicBezTo>
                    <a:pt x="0" y="140"/>
                    <a:pt x="0" y="140"/>
                    <a:pt x="0" y="140"/>
                  </a:cubicBezTo>
                  <a:cubicBezTo>
                    <a:pt x="0" y="140"/>
                    <a:pt x="1" y="140"/>
                    <a:pt x="1" y="141"/>
                  </a:cubicBezTo>
                  <a:cubicBezTo>
                    <a:pt x="1" y="141"/>
                    <a:pt x="1" y="141"/>
                    <a:pt x="1" y="141"/>
                  </a:cubicBezTo>
                  <a:cubicBezTo>
                    <a:pt x="1" y="141"/>
                    <a:pt x="1" y="141"/>
                    <a:pt x="1" y="141"/>
                  </a:cubicBezTo>
                  <a:cubicBezTo>
                    <a:pt x="1" y="141"/>
                    <a:pt x="1" y="141"/>
                    <a:pt x="1" y="141"/>
                  </a:cubicBezTo>
                  <a:cubicBezTo>
                    <a:pt x="1" y="141"/>
                    <a:pt x="1" y="142"/>
                    <a:pt x="2" y="142"/>
                  </a:cubicBezTo>
                  <a:cubicBezTo>
                    <a:pt x="2" y="142"/>
                    <a:pt x="2" y="143"/>
                    <a:pt x="3" y="143"/>
                  </a:cubicBezTo>
                  <a:cubicBezTo>
                    <a:pt x="3" y="143"/>
                    <a:pt x="3" y="143"/>
                    <a:pt x="3" y="143"/>
                  </a:cubicBezTo>
                  <a:cubicBezTo>
                    <a:pt x="3" y="143"/>
                    <a:pt x="4" y="144"/>
                    <a:pt x="4" y="144"/>
                  </a:cubicBezTo>
                  <a:cubicBezTo>
                    <a:pt x="4" y="144"/>
                    <a:pt x="4" y="144"/>
                    <a:pt x="4" y="144"/>
                  </a:cubicBezTo>
                  <a:cubicBezTo>
                    <a:pt x="5" y="144"/>
                    <a:pt x="5" y="144"/>
                    <a:pt x="6" y="144"/>
                  </a:cubicBezTo>
                  <a:cubicBezTo>
                    <a:pt x="6" y="144"/>
                    <a:pt x="7" y="144"/>
                    <a:pt x="7" y="144"/>
                  </a:cubicBezTo>
                  <a:cubicBezTo>
                    <a:pt x="7" y="144"/>
                    <a:pt x="7" y="144"/>
                    <a:pt x="7" y="144"/>
                  </a:cubicBezTo>
                  <a:cubicBezTo>
                    <a:pt x="8" y="144"/>
                    <a:pt x="8" y="143"/>
                    <a:pt x="8" y="143"/>
                  </a:cubicBezTo>
                  <a:cubicBezTo>
                    <a:pt x="9" y="143"/>
                    <a:pt x="9" y="143"/>
                    <a:pt x="9" y="143"/>
                  </a:cubicBezTo>
                  <a:cubicBezTo>
                    <a:pt x="9" y="143"/>
                    <a:pt x="9" y="143"/>
                    <a:pt x="9" y="143"/>
                  </a:cubicBezTo>
                  <a:cubicBezTo>
                    <a:pt x="14" y="140"/>
                    <a:pt x="14" y="140"/>
                    <a:pt x="14" y="140"/>
                  </a:cubicBezTo>
                  <a:cubicBezTo>
                    <a:pt x="83" y="181"/>
                    <a:pt x="83" y="181"/>
                    <a:pt x="83" y="181"/>
                  </a:cubicBezTo>
                  <a:cubicBezTo>
                    <a:pt x="83" y="187"/>
                    <a:pt x="83" y="187"/>
                    <a:pt x="83" y="187"/>
                  </a:cubicBezTo>
                  <a:cubicBezTo>
                    <a:pt x="83" y="187"/>
                    <a:pt x="83" y="187"/>
                    <a:pt x="83" y="187"/>
                  </a:cubicBezTo>
                  <a:cubicBezTo>
                    <a:pt x="83" y="187"/>
                    <a:pt x="83" y="187"/>
                    <a:pt x="83" y="187"/>
                  </a:cubicBezTo>
                  <a:cubicBezTo>
                    <a:pt x="83" y="188"/>
                    <a:pt x="83" y="188"/>
                    <a:pt x="83" y="188"/>
                  </a:cubicBezTo>
                  <a:cubicBezTo>
                    <a:pt x="83" y="188"/>
                    <a:pt x="83" y="188"/>
                    <a:pt x="83" y="189"/>
                  </a:cubicBezTo>
                  <a:cubicBezTo>
                    <a:pt x="83" y="189"/>
                    <a:pt x="83" y="189"/>
                    <a:pt x="83" y="189"/>
                  </a:cubicBezTo>
                  <a:cubicBezTo>
                    <a:pt x="83" y="189"/>
                    <a:pt x="83" y="189"/>
                    <a:pt x="83" y="190"/>
                  </a:cubicBezTo>
                  <a:cubicBezTo>
                    <a:pt x="83" y="190"/>
                    <a:pt x="83" y="190"/>
                    <a:pt x="83" y="190"/>
                  </a:cubicBezTo>
                  <a:cubicBezTo>
                    <a:pt x="83" y="190"/>
                    <a:pt x="83" y="190"/>
                    <a:pt x="83" y="190"/>
                  </a:cubicBezTo>
                  <a:cubicBezTo>
                    <a:pt x="83" y="190"/>
                    <a:pt x="83" y="190"/>
                    <a:pt x="83" y="190"/>
                  </a:cubicBezTo>
                  <a:cubicBezTo>
                    <a:pt x="84" y="191"/>
                    <a:pt x="84" y="191"/>
                    <a:pt x="84" y="191"/>
                  </a:cubicBezTo>
                  <a:cubicBezTo>
                    <a:pt x="85" y="192"/>
                    <a:pt x="85" y="192"/>
                    <a:pt x="85" y="192"/>
                  </a:cubicBezTo>
                  <a:cubicBezTo>
                    <a:pt x="86" y="192"/>
                    <a:pt x="86" y="192"/>
                    <a:pt x="86" y="192"/>
                  </a:cubicBezTo>
                  <a:cubicBezTo>
                    <a:pt x="86" y="192"/>
                    <a:pt x="86" y="193"/>
                    <a:pt x="87" y="193"/>
                  </a:cubicBezTo>
                  <a:cubicBezTo>
                    <a:pt x="87" y="193"/>
                    <a:pt x="87" y="193"/>
                    <a:pt x="87" y="193"/>
                  </a:cubicBezTo>
                  <a:cubicBezTo>
                    <a:pt x="87" y="193"/>
                    <a:pt x="87" y="193"/>
                    <a:pt x="87" y="193"/>
                  </a:cubicBezTo>
                  <a:cubicBezTo>
                    <a:pt x="87" y="193"/>
                    <a:pt x="88" y="193"/>
                    <a:pt x="88" y="193"/>
                  </a:cubicBezTo>
                  <a:cubicBezTo>
                    <a:pt x="89" y="193"/>
                    <a:pt x="89" y="193"/>
                    <a:pt x="90" y="193"/>
                  </a:cubicBezTo>
                  <a:cubicBezTo>
                    <a:pt x="90" y="193"/>
                    <a:pt x="90" y="193"/>
                    <a:pt x="90" y="193"/>
                  </a:cubicBezTo>
                  <a:cubicBezTo>
                    <a:pt x="90" y="193"/>
                    <a:pt x="91" y="192"/>
                    <a:pt x="91" y="192"/>
                  </a:cubicBezTo>
                  <a:cubicBezTo>
                    <a:pt x="91" y="192"/>
                    <a:pt x="91" y="192"/>
                    <a:pt x="91" y="192"/>
                  </a:cubicBezTo>
                  <a:cubicBezTo>
                    <a:pt x="91" y="192"/>
                    <a:pt x="91" y="192"/>
                    <a:pt x="91" y="192"/>
                  </a:cubicBezTo>
                  <a:cubicBezTo>
                    <a:pt x="97" y="189"/>
                    <a:pt x="97" y="189"/>
                    <a:pt x="97" y="189"/>
                  </a:cubicBezTo>
                  <a:cubicBezTo>
                    <a:pt x="100" y="191"/>
                    <a:pt x="100" y="191"/>
                    <a:pt x="100" y="191"/>
                  </a:cubicBezTo>
                  <a:cubicBezTo>
                    <a:pt x="101" y="191"/>
                    <a:pt x="101" y="191"/>
                    <a:pt x="101" y="191"/>
                  </a:cubicBezTo>
                  <a:cubicBezTo>
                    <a:pt x="101" y="158"/>
                    <a:pt x="101" y="158"/>
                    <a:pt x="101" y="158"/>
                  </a:cubicBezTo>
                  <a:cubicBezTo>
                    <a:pt x="7" y="104"/>
                    <a:pt x="7" y="104"/>
                    <a:pt x="7" y="104"/>
                  </a:cubicBezTo>
                  <a:lnTo>
                    <a:pt x="7" y="111"/>
                  </a:lnTo>
                  <a:close/>
                  <a:moveTo>
                    <a:pt x="85" y="167"/>
                  </a:moveTo>
                  <a:cubicBezTo>
                    <a:pt x="85" y="167"/>
                    <a:pt x="85" y="167"/>
                    <a:pt x="85" y="167"/>
                  </a:cubicBezTo>
                  <a:cubicBezTo>
                    <a:pt x="85" y="167"/>
                    <a:pt x="85" y="167"/>
                    <a:pt x="85" y="167"/>
                  </a:cubicBezTo>
                  <a:cubicBezTo>
                    <a:pt x="86" y="167"/>
                    <a:pt x="86" y="167"/>
                    <a:pt x="86" y="167"/>
                  </a:cubicBezTo>
                  <a:cubicBezTo>
                    <a:pt x="86" y="167"/>
                    <a:pt x="86" y="166"/>
                    <a:pt x="86" y="166"/>
                  </a:cubicBezTo>
                  <a:cubicBezTo>
                    <a:pt x="86" y="166"/>
                    <a:pt x="86" y="166"/>
                    <a:pt x="86" y="166"/>
                  </a:cubicBezTo>
                  <a:cubicBezTo>
                    <a:pt x="86" y="166"/>
                    <a:pt x="86" y="166"/>
                    <a:pt x="86" y="166"/>
                  </a:cubicBezTo>
                  <a:cubicBezTo>
                    <a:pt x="86" y="166"/>
                    <a:pt x="86" y="166"/>
                    <a:pt x="86" y="166"/>
                  </a:cubicBezTo>
                  <a:cubicBezTo>
                    <a:pt x="86" y="166"/>
                    <a:pt x="86" y="165"/>
                    <a:pt x="86" y="165"/>
                  </a:cubicBezTo>
                  <a:cubicBezTo>
                    <a:pt x="86" y="165"/>
                    <a:pt x="86" y="165"/>
                    <a:pt x="86" y="165"/>
                  </a:cubicBezTo>
                  <a:cubicBezTo>
                    <a:pt x="86" y="165"/>
                    <a:pt x="87" y="165"/>
                    <a:pt x="87" y="165"/>
                  </a:cubicBezTo>
                  <a:cubicBezTo>
                    <a:pt x="87" y="165"/>
                    <a:pt x="87" y="165"/>
                    <a:pt x="87" y="165"/>
                  </a:cubicBezTo>
                  <a:cubicBezTo>
                    <a:pt x="87" y="165"/>
                    <a:pt x="87" y="165"/>
                    <a:pt x="87" y="165"/>
                  </a:cubicBezTo>
                  <a:cubicBezTo>
                    <a:pt x="93" y="161"/>
                    <a:pt x="93" y="161"/>
                    <a:pt x="93" y="161"/>
                  </a:cubicBezTo>
                  <a:cubicBezTo>
                    <a:pt x="95" y="160"/>
                    <a:pt x="97" y="161"/>
                    <a:pt x="97" y="162"/>
                  </a:cubicBezTo>
                  <a:cubicBezTo>
                    <a:pt x="98" y="164"/>
                    <a:pt x="98" y="165"/>
                    <a:pt x="96" y="166"/>
                  </a:cubicBezTo>
                  <a:cubicBezTo>
                    <a:pt x="91" y="169"/>
                    <a:pt x="91" y="169"/>
                    <a:pt x="91" y="169"/>
                  </a:cubicBezTo>
                  <a:cubicBezTo>
                    <a:pt x="91" y="182"/>
                    <a:pt x="91" y="182"/>
                    <a:pt x="91" y="182"/>
                  </a:cubicBezTo>
                  <a:cubicBezTo>
                    <a:pt x="93" y="181"/>
                    <a:pt x="93" y="181"/>
                    <a:pt x="93" y="181"/>
                  </a:cubicBezTo>
                  <a:cubicBezTo>
                    <a:pt x="95" y="180"/>
                    <a:pt x="97" y="181"/>
                    <a:pt x="97" y="182"/>
                  </a:cubicBezTo>
                  <a:cubicBezTo>
                    <a:pt x="98" y="184"/>
                    <a:pt x="98" y="185"/>
                    <a:pt x="96" y="186"/>
                  </a:cubicBezTo>
                  <a:cubicBezTo>
                    <a:pt x="90" y="190"/>
                    <a:pt x="90" y="190"/>
                    <a:pt x="90" y="190"/>
                  </a:cubicBezTo>
                  <a:cubicBezTo>
                    <a:pt x="90" y="190"/>
                    <a:pt x="90" y="190"/>
                    <a:pt x="90" y="190"/>
                  </a:cubicBezTo>
                  <a:cubicBezTo>
                    <a:pt x="89" y="190"/>
                    <a:pt x="89" y="190"/>
                    <a:pt x="89" y="190"/>
                  </a:cubicBezTo>
                  <a:cubicBezTo>
                    <a:pt x="89" y="190"/>
                    <a:pt x="89" y="190"/>
                    <a:pt x="89" y="190"/>
                  </a:cubicBezTo>
                  <a:cubicBezTo>
                    <a:pt x="89" y="190"/>
                    <a:pt x="89" y="190"/>
                    <a:pt x="88" y="190"/>
                  </a:cubicBezTo>
                  <a:cubicBezTo>
                    <a:pt x="88" y="190"/>
                    <a:pt x="88" y="190"/>
                    <a:pt x="88" y="190"/>
                  </a:cubicBezTo>
                  <a:cubicBezTo>
                    <a:pt x="88" y="190"/>
                    <a:pt x="88" y="190"/>
                    <a:pt x="87" y="190"/>
                  </a:cubicBezTo>
                  <a:cubicBezTo>
                    <a:pt x="87" y="190"/>
                    <a:pt x="87" y="190"/>
                    <a:pt x="87" y="190"/>
                  </a:cubicBezTo>
                  <a:cubicBezTo>
                    <a:pt x="87" y="190"/>
                    <a:pt x="87" y="190"/>
                    <a:pt x="87" y="190"/>
                  </a:cubicBezTo>
                  <a:cubicBezTo>
                    <a:pt x="87" y="190"/>
                    <a:pt x="86" y="189"/>
                    <a:pt x="86" y="189"/>
                  </a:cubicBezTo>
                  <a:cubicBezTo>
                    <a:pt x="86" y="189"/>
                    <a:pt x="86" y="189"/>
                    <a:pt x="86" y="189"/>
                  </a:cubicBezTo>
                  <a:cubicBezTo>
                    <a:pt x="86" y="189"/>
                    <a:pt x="86" y="189"/>
                    <a:pt x="86" y="189"/>
                  </a:cubicBezTo>
                  <a:cubicBezTo>
                    <a:pt x="86" y="189"/>
                    <a:pt x="86" y="189"/>
                    <a:pt x="86" y="189"/>
                  </a:cubicBezTo>
                  <a:cubicBezTo>
                    <a:pt x="86" y="189"/>
                    <a:pt x="86" y="188"/>
                    <a:pt x="86" y="188"/>
                  </a:cubicBezTo>
                  <a:cubicBezTo>
                    <a:pt x="86" y="188"/>
                    <a:pt x="86" y="188"/>
                    <a:pt x="86" y="188"/>
                  </a:cubicBezTo>
                  <a:cubicBezTo>
                    <a:pt x="86" y="188"/>
                    <a:pt x="86" y="188"/>
                    <a:pt x="86" y="188"/>
                  </a:cubicBezTo>
                  <a:cubicBezTo>
                    <a:pt x="86" y="188"/>
                    <a:pt x="86" y="188"/>
                    <a:pt x="86" y="188"/>
                  </a:cubicBezTo>
                  <a:cubicBezTo>
                    <a:pt x="85" y="188"/>
                    <a:pt x="85" y="187"/>
                    <a:pt x="85" y="187"/>
                  </a:cubicBezTo>
                  <a:cubicBezTo>
                    <a:pt x="85" y="187"/>
                    <a:pt x="85" y="187"/>
                    <a:pt x="85" y="187"/>
                  </a:cubicBezTo>
                  <a:lnTo>
                    <a:pt x="85" y="167"/>
                  </a:lnTo>
                  <a:close/>
                  <a:moveTo>
                    <a:pt x="57" y="141"/>
                  </a:moveTo>
                  <a:cubicBezTo>
                    <a:pt x="82" y="156"/>
                    <a:pt x="82" y="156"/>
                    <a:pt x="82" y="156"/>
                  </a:cubicBezTo>
                  <a:cubicBezTo>
                    <a:pt x="82" y="163"/>
                    <a:pt x="82" y="163"/>
                    <a:pt x="82" y="163"/>
                  </a:cubicBezTo>
                  <a:cubicBezTo>
                    <a:pt x="57" y="148"/>
                    <a:pt x="57" y="148"/>
                    <a:pt x="57" y="148"/>
                  </a:cubicBezTo>
                  <a:lnTo>
                    <a:pt x="57" y="141"/>
                  </a:lnTo>
                  <a:close/>
                  <a:moveTo>
                    <a:pt x="57" y="152"/>
                  </a:moveTo>
                  <a:cubicBezTo>
                    <a:pt x="82" y="167"/>
                    <a:pt x="82" y="167"/>
                    <a:pt x="82" y="167"/>
                  </a:cubicBezTo>
                  <a:cubicBezTo>
                    <a:pt x="82" y="174"/>
                    <a:pt x="82" y="174"/>
                    <a:pt x="82" y="174"/>
                  </a:cubicBezTo>
                  <a:cubicBezTo>
                    <a:pt x="57" y="159"/>
                    <a:pt x="57" y="159"/>
                    <a:pt x="57" y="159"/>
                  </a:cubicBezTo>
                  <a:lnTo>
                    <a:pt x="57" y="152"/>
                  </a:lnTo>
                  <a:close/>
                  <a:moveTo>
                    <a:pt x="15" y="113"/>
                  </a:moveTo>
                  <a:cubicBezTo>
                    <a:pt x="16" y="115"/>
                    <a:pt x="15" y="116"/>
                    <a:pt x="14" y="117"/>
                  </a:cubicBezTo>
                  <a:cubicBezTo>
                    <a:pt x="9" y="120"/>
                    <a:pt x="9" y="120"/>
                    <a:pt x="9" y="120"/>
                  </a:cubicBezTo>
                  <a:cubicBezTo>
                    <a:pt x="9" y="133"/>
                    <a:pt x="9" y="133"/>
                    <a:pt x="9" y="133"/>
                  </a:cubicBezTo>
                  <a:cubicBezTo>
                    <a:pt x="11" y="132"/>
                    <a:pt x="11" y="132"/>
                    <a:pt x="11" y="132"/>
                  </a:cubicBezTo>
                  <a:cubicBezTo>
                    <a:pt x="12" y="131"/>
                    <a:pt x="14" y="132"/>
                    <a:pt x="15" y="133"/>
                  </a:cubicBezTo>
                  <a:cubicBezTo>
                    <a:pt x="16" y="135"/>
                    <a:pt x="15" y="136"/>
                    <a:pt x="14" y="137"/>
                  </a:cubicBezTo>
                  <a:cubicBezTo>
                    <a:pt x="7" y="141"/>
                    <a:pt x="7" y="141"/>
                    <a:pt x="7" y="141"/>
                  </a:cubicBezTo>
                  <a:cubicBezTo>
                    <a:pt x="7" y="141"/>
                    <a:pt x="7" y="141"/>
                    <a:pt x="7" y="141"/>
                  </a:cubicBezTo>
                  <a:cubicBezTo>
                    <a:pt x="7" y="141"/>
                    <a:pt x="7" y="141"/>
                    <a:pt x="7" y="141"/>
                  </a:cubicBezTo>
                  <a:cubicBezTo>
                    <a:pt x="7" y="141"/>
                    <a:pt x="6" y="141"/>
                    <a:pt x="6" y="141"/>
                  </a:cubicBezTo>
                  <a:cubicBezTo>
                    <a:pt x="6" y="141"/>
                    <a:pt x="6" y="141"/>
                    <a:pt x="6" y="141"/>
                  </a:cubicBezTo>
                  <a:cubicBezTo>
                    <a:pt x="6" y="141"/>
                    <a:pt x="5" y="141"/>
                    <a:pt x="5" y="141"/>
                  </a:cubicBezTo>
                  <a:cubicBezTo>
                    <a:pt x="5" y="141"/>
                    <a:pt x="5" y="141"/>
                    <a:pt x="5" y="141"/>
                  </a:cubicBezTo>
                  <a:cubicBezTo>
                    <a:pt x="5" y="141"/>
                    <a:pt x="5" y="141"/>
                    <a:pt x="4" y="141"/>
                  </a:cubicBezTo>
                  <a:cubicBezTo>
                    <a:pt x="4" y="141"/>
                    <a:pt x="4" y="141"/>
                    <a:pt x="4" y="141"/>
                  </a:cubicBezTo>
                  <a:cubicBezTo>
                    <a:pt x="4" y="140"/>
                    <a:pt x="4" y="140"/>
                    <a:pt x="4" y="140"/>
                  </a:cubicBezTo>
                  <a:cubicBezTo>
                    <a:pt x="4" y="140"/>
                    <a:pt x="4" y="140"/>
                    <a:pt x="4" y="140"/>
                  </a:cubicBezTo>
                  <a:cubicBezTo>
                    <a:pt x="4" y="140"/>
                    <a:pt x="3" y="140"/>
                    <a:pt x="3" y="140"/>
                  </a:cubicBezTo>
                  <a:cubicBezTo>
                    <a:pt x="3" y="140"/>
                    <a:pt x="3" y="140"/>
                    <a:pt x="3" y="140"/>
                  </a:cubicBezTo>
                  <a:cubicBezTo>
                    <a:pt x="3" y="139"/>
                    <a:pt x="3" y="139"/>
                    <a:pt x="3" y="139"/>
                  </a:cubicBezTo>
                  <a:cubicBezTo>
                    <a:pt x="3" y="139"/>
                    <a:pt x="3" y="139"/>
                    <a:pt x="3" y="139"/>
                  </a:cubicBezTo>
                  <a:cubicBezTo>
                    <a:pt x="3" y="139"/>
                    <a:pt x="3" y="139"/>
                    <a:pt x="3" y="139"/>
                  </a:cubicBezTo>
                  <a:cubicBezTo>
                    <a:pt x="3" y="139"/>
                    <a:pt x="3" y="139"/>
                    <a:pt x="3" y="139"/>
                  </a:cubicBezTo>
                  <a:cubicBezTo>
                    <a:pt x="3" y="138"/>
                    <a:pt x="3" y="138"/>
                    <a:pt x="3" y="138"/>
                  </a:cubicBezTo>
                  <a:cubicBezTo>
                    <a:pt x="3" y="138"/>
                    <a:pt x="3" y="138"/>
                    <a:pt x="3" y="138"/>
                  </a:cubicBezTo>
                  <a:cubicBezTo>
                    <a:pt x="3" y="118"/>
                    <a:pt x="3" y="118"/>
                    <a:pt x="3" y="118"/>
                  </a:cubicBezTo>
                  <a:cubicBezTo>
                    <a:pt x="3" y="118"/>
                    <a:pt x="3" y="118"/>
                    <a:pt x="3" y="118"/>
                  </a:cubicBezTo>
                  <a:cubicBezTo>
                    <a:pt x="3" y="118"/>
                    <a:pt x="3" y="118"/>
                    <a:pt x="3" y="118"/>
                  </a:cubicBezTo>
                  <a:cubicBezTo>
                    <a:pt x="3" y="118"/>
                    <a:pt x="3" y="118"/>
                    <a:pt x="3" y="118"/>
                  </a:cubicBezTo>
                  <a:cubicBezTo>
                    <a:pt x="3" y="118"/>
                    <a:pt x="3" y="117"/>
                    <a:pt x="3" y="117"/>
                  </a:cubicBezTo>
                  <a:cubicBezTo>
                    <a:pt x="3" y="117"/>
                    <a:pt x="3" y="117"/>
                    <a:pt x="3" y="117"/>
                  </a:cubicBezTo>
                  <a:cubicBezTo>
                    <a:pt x="3" y="117"/>
                    <a:pt x="3" y="117"/>
                    <a:pt x="3" y="117"/>
                  </a:cubicBezTo>
                  <a:cubicBezTo>
                    <a:pt x="3" y="117"/>
                    <a:pt x="3" y="117"/>
                    <a:pt x="3" y="117"/>
                  </a:cubicBezTo>
                  <a:cubicBezTo>
                    <a:pt x="4" y="117"/>
                    <a:pt x="4" y="116"/>
                    <a:pt x="4" y="116"/>
                  </a:cubicBezTo>
                  <a:cubicBezTo>
                    <a:pt x="4" y="116"/>
                    <a:pt x="4" y="116"/>
                    <a:pt x="4" y="116"/>
                  </a:cubicBezTo>
                  <a:cubicBezTo>
                    <a:pt x="4" y="116"/>
                    <a:pt x="4" y="116"/>
                    <a:pt x="4" y="116"/>
                  </a:cubicBezTo>
                  <a:cubicBezTo>
                    <a:pt x="4" y="116"/>
                    <a:pt x="4" y="116"/>
                    <a:pt x="4" y="116"/>
                  </a:cubicBezTo>
                  <a:cubicBezTo>
                    <a:pt x="4" y="116"/>
                    <a:pt x="4" y="116"/>
                    <a:pt x="4" y="116"/>
                  </a:cubicBezTo>
                  <a:cubicBezTo>
                    <a:pt x="11" y="112"/>
                    <a:pt x="11" y="112"/>
                    <a:pt x="11" y="112"/>
                  </a:cubicBezTo>
                  <a:cubicBezTo>
                    <a:pt x="12" y="111"/>
                    <a:pt x="14" y="112"/>
                    <a:pt x="15"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37" name="Freeform 136"/>
            <p:cNvSpPr>
              <a:spLocks noEditPoints="1"/>
            </p:cNvSpPr>
            <p:nvPr/>
          </p:nvSpPr>
          <p:spPr bwMode="auto">
            <a:xfrm>
              <a:off x="4529138" y="3994150"/>
              <a:ext cx="196850" cy="204788"/>
            </a:xfrm>
            <a:custGeom>
              <a:avLst/>
              <a:gdLst>
                <a:gd name="T0" fmla="*/ 86 w 203"/>
                <a:gd name="T1" fmla="*/ 207 h 212"/>
                <a:gd name="T2" fmla="*/ 93 w 203"/>
                <a:gd name="T3" fmla="*/ 207 h 212"/>
                <a:gd name="T4" fmla="*/ 99 w 203"/>
                <a:gd name="T5" fmla="*/ 212 h 212"/>
                <a:gd name="T6" fmla="*/ 106 w 203"/>
                <a:gd name="T7" fmla="*/ 206 h 212"/>
                <a:gd name="T8" fmla="*/ 119 w 203"/>
                <a:gd name="T9" fmla="*/ 205 h 212"/>
                <a:gd name="T10" fmla="*/ 136 w 203"/>
                <a:gd name="T11" fmla="*/ 190 h 212"/>
                <a:gd name="T12" fmla="*/ 73 w 203"/>
                <a:gd name="T13" fmla="*/ 190 h 212"/>
                <a:gd name="T14" fmla="*/ 83 w 203"/>
                <a:gd name="T15" fmla="*/ 196 h 212"/>
                <a:gd name="T16" fmla="*/ 147 w 203"/>
                <a:gd name="T17" fmla="*/ 187 h 212"/>
                <a:gd name="T18" fmla="*/ 65 w 203"/>
                <a:gd name="T19" fmla="*/ 183 h 212"/>
                <a:gd name="T20" fmla="*/ 179 w 203"/>
                <a:gd name="T21" fmla="*/ 164 h 212"/>
                <a:gd name="T22" fmla="*/ 31 w 203"/>
                <a:gd name="T23" fmla="*/ 163 h 212"/>
                <a:gd name="T24" fmla="*/ 11 w 203"/>
                <a:gd name="T25" fmla="*/ 162 h 212"/>
                <a:gd name="T26" fmla="*/ 13 w 203"/>
                <a:gd name="T27" fmla="*/ 159 h 212"/>
                <a:gd name="T28" fmla="*/ 24 w 203"/>
                <a:gd name="T29" fmla="*/ 159 h 212"/>
                <a:gd name="T30" fmla="*/ 12 w 203"/>
                <a:gd name="T31" fmla="*/ 163 h 212"/>
                <a:gd name="T32" fmla="*/ 187 w 203"/>
                <a:gd name="T33" fmla="*/ 160 h 212"/>
                <a:gd name="T34" fmla="*/ 0 w 203"/>
                <a:gd name="T35" fmla="*/ 149 h 212"/>
                <a:gd name="T36" fmla="*/ 4 w 203"/>
                <a:gd name="T37" fmla="*/ 139 h 212"/>
                <a:gd name="T38" fmla="*/ 5 w 203"/>
                <a:gd name="T39" fmla="*/ 150 h 212"/>
                <a:gd name="T40" fmla="*/ 199 w 203"/>
                <a:gd name="T41" fmla="*/ 129 h 212"/>
                <a:gd name="T42" fmla="*/ 0 w 203"/>
                <a:gd name="T43" fmla="*/ 127 h 212"/>
                <a:gd name="T44" fmla="*/ 1 w 203"/>
                <a:gd name="T45" fmla="*/ 124 h 212"/>
                <a:gd name="T46" fmla="*/ 4 w 203"/>
                <a:gd name="T47" fmla="*/ 118 h 212"/>
                <a:gd name="T48" fmla="*/ 5 w 203"/>
                <a:gd name="T49" fmla="*/ 116 h 212"/>
                <a:gd name="T50" fmla="*/ 5 w 203"/>
                <a:gd name="T51" fmla="*/ 116 h 212"/>
                <a:gd name="T52" fmla="*/ 8 w 203"/>
                <a:gd name="T53" fmla="*/ 119 h 212"/>
                <a:gd name="T54" fmla="*/ 7 w 203"/>
                <a:gd name="T55" fmla="*/ 120 h 212"/>
                <a:gd name="T56" fmla="*/ 5 w 203"/>
                <a:gd name="T57" fmla="*/ 125 h 212"/>
                <a:gd name="T58" fmla="*/ 4 w 203"/>
                <a:gd name="T59" fmla="*/ 127 h 212"/>
                <a:gd name="T60" fmla="*/ 194 w 203"/>
                <a:gd name="T61" fmla="*/ 106 h 212"/>
                <a:gd name="T62" fmla="*/ 10 w 203"/>
                <a:gd name="T63" fmla="*/ 108 h 212"/>
                <a:gd name="T64" fmla="*/ 13 w 203"/>
                <a:gd name="T65" fmla="*/ 100 h 212"/>
                <a:gd name="T66" fmla="*/ 17 w 203"/>
                <a:gd name="T67" fmla="*/ 108 h 212"/>
                <a:gd name="T68" fmla="*/ 184 w 203"/>
                <a:gd name="T69" fmla="*/ 99 h 212"/>
                <a:gd name="T70" fmla="*/ 186 w 203"/>
                <a:gd name="T71" fmla="*/ 103 h 212"/>
                <a:gd name="T72" fmla="*/ 1 w 203"/>
                <a:gd name="T73" fmla="*/ 93 h 212"/>
                <a:gd name="T74" fmla="*/ 4 w 203"/>
                <a:gd name="T75" fmla="*/ 83 h 212"/>
                <a:gd name="T76" fmla="*/ 5 w 203"/>
                <a:gd name="T77" fmla="*/ 93 h 212"/>
                <a:gd name="T78" fmla="*/ 2 w 203"/>
                <a:gd name="T79" fmla="*/ 96 h 212"/>
                <a:gd name="T80" fmla="*/ 199 w 203"/>
                <a:gd name="T81" fmla="*/ 86 h 212"/>
                <a:gd name="T82" fmla="*/ 1 w 203"/>
                <a:gd name="T83" fmla="*/ 65 h 212"/>
                <a:gd name="T84" fmla="*/ 3 w 203"/>
                <a:gd name="T85" fmla="*/ 59 h 212"/>
                <a:gd name="T86" fmla="*/ 6 w 203"/>
                <a:gd name="T87" fmla="*/ 62 h 212"/>
                <a:gd name="T88" fmla="*/ 5 w 203"/>
                <a:gd name="T89" fmla="*/ 66 h 212"/>
                <a:gd name="T90" fmla="*/ 199 w 203"/>
                <a:gd name="T91" fmla="*/ 62 h 212"/>
                <a:gd name="T92" fmla="*/ 203 w 203"/>
                <a:gd name="T93" fmla="*/ 56 h 212"/>
                <a:gd name="T94" fmla="*/ 9 w 203"/>
                <a:gd name="T95" fmla="*/ 49 h 212"/>
                <a:gd name="T96" fmla="*/ 21 w 203"/>
                <a:gd name="T97" fmla="*/ 49 h 212"/>
                <a:gd name="T98" fmla="*/ 10 w 203"/>
                <a:gd name="T99" fmla="*/ 52 h 212"/>
                <a:gd name="T100" fmla="*/ 34 w 203"/>
                <a:gd name="T101" fmla="*/ 48 h 212"/>
                <a:gd name="T102" fmla="*/ 190 w 203"/>
                <a:gd name="T103" fmla="*/ 43 h 212"/>
                <a:gd name="T104" fmla="*/ 66 w 203"/>
                <a:gd name="T105" fmla="*/ 27 h 212"/>
                <a:gd name="T106" fmla="*/ 156 w 203"/>
                <a:gd name="T107" fmla="*/ 26 h 212"/>
                <a:gd name="T108" fmla="*/ 72 w 203"/>
                <a:gd name="T109" fmla="*/ 23 h 212"/>
                <a:gd name="T110" fmla="*/ 74 w 203"/>
                <a:gd name="T111" fmla="*/ 24 h 212"/>
                <a:gd name="T112" fmla="*/ 149 w 203"/>
                <a:gd name="T113" fmla="*/ 21 h 212"/>
                <a:gd name="T114" fmla="*/ 106 w 203"/>
                <a:gd name="T115" fmla="*/ 6 h 212"/>
                <a:gd name="T116" fmla="*/ 118 w 203"/>
                <a:gd name="T117" fmla="*/ 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212">
                  <a:moveTo>
                    <a:pt x="95" y="212"/>
                  </a:moveTo>
                  <a:cubicBezTo>
                    <a:pt x="95" y="212"/>
                    <a:pt x="94" y="212"/>
                    <a:pt x="94" y="211"/>
                  </a:cubicBezTo>
                  <a:cubicBezTo>
                    <a:pt x="94" y="211"/>
                    <a:pt x="94" y="211"/>
                    <a:pt x="94" y="211"/>
                  </a:cubicBezTo>
                  <a:cubicBezTo>
                    <a:pt x="93" y="211"/>
                    <a:pt x="92" y="211"/>
                    <a:pt x="91" y="210"/>
                  </a:cubicBezTo>
                  <a:cubicBezTo>
                    <a:pt x="91" y="210"/>
                    <a:pt x="91" y="210"/>
                    <a:pt x="91" y="210"/>
                  </a:cubicBezTo>
                  <a:cubicBezTo>
                    <a:pt x="91" y="210"/>
                    <a:pt x="91" y="210"/>
                    <a:pt x="90" y="210"/>
                  </a:cubicBezTo>
                  <a:cubicBezTo>
                    <a:pt x="90" y="210"/>
                    <a:pt x="90" y="210"/>
                    <a:pt x="90" y="210"/>
                  </a:cubicBezTo>
                  <a:cubicBezTo>
                    <a:pt x="89" y="209"/>
                    <a:pt x="88" y="208"/>
                    <a:pt x="87" y="208"/>
                  </a:cubicBezTo>
                  <a:cubicBezTo>
                    <a:pt x="87" y="208"/>
                    <a:pt x="87" y="208"/>
                    <a:pt x="87" y="208"/>
                  </a:cubicBezTo>
                  <a:cubicBezTo>
                    <a:pt x="87" y="207"/>
                    <a:pt x="87" y="207"/>
                    <a:pt x="86" y="207"/>
                  </a:cubicBezTo>
                  <a:cubicBezTo>
                    <a:pt x="86" y="207"/>
                    <a:pt x="86" y="207"/>
                    <a:pt x="86" y="207"/>
                  </a:cubicBezTo>
                  <a:cubicBezTo>
                    <a:pt x="86" y="206"/>
                    <a:pt x="86" y="204"/>
                    <a:pt x="87" y="204"/>
                  </a:cubicBezTo>
                  <a:cubicBezTo>
                    <a:pt x="87" y="204"/>
                    <a:pt x="87" y="204"/>
                    <a:pt x="87" y="204"/>
                  </a:cubicBezTo>
                  <a:cubicBezTo>
                    <a:pt x="88" y="203"/>
                    <a:pt x="89" y="203"/>
                    <a:pt x="90" y="204"/>
                  </a:cubicBezTo>
                  <a:cubicBezTo>
                    <a:pt x="90" y="204"/>
                    <a:pt x="90" y="204"/>
                    <a:pt x="90" y="204"/>
                  </a:cubicBezTo>
                  <a:cubicBezTo>
                    <a:pt x="90" y="204"/>
                    <a:pt x="90" y="205"/>
                    <a:pt x="90" y="205"/>
                  </a:cubicBezTo>
                  <a:cubicBezTo>
                    <a:pt x="90" y="205"/>
                    <a:pt x="90" y="205"/>
                    <a:pt x="90" y="205"/>
                  </a:cubicBezTo>
                  <a:cubicBezTo>
                    <a:pt x="91" y="205"/>
                    <a:pt x="92" y="206"/>
                    <a:pt x="92" y="206"/>
                  </a:cubicBezTo>
                  <a:cubicBezTo>
                    <a:pt x="92" y="206"/>
                    <a:pt x="92" y="206"/>
                    <a:pt x="92" y="206"/>
                  </a:cubicBezTo>
                  <a:cubicBezTo>
                    <a:pt x="92" y="206"/>
                    <a:pt x="93" y="207"/>
                    <a:pt x="93" y="207"/>
                  </a:cubicBezTo>
                  <a:cubicBezTo>
                    <a:pt x="93" y="207"/>
                    <a:pt x="93" y="207"/>
                    <a:pt x="93" y="207"/>
                  </a:cubicBezTo>
                  <a:cubicBezTo>
                    <a:pt x="94" y="207"/>
                    <a:pt x="94" y="207"/>
                    <a:pt x="95" y="208"/>
                  </a:cubicBezTo>
                  <a:cubicBezTo>
                    <a:pt x="95" y="208"/>
                    <a:pt x="95" y="208"/>
                    <a:pt x="95" y="208"/>
                  </a:cubicBezTo>
                  <a:cubicBezTo>
                    <a:pt x="95" y="208"/>
                    <a:pt x="96" y="208"/>
                    <a:pt x="96" y="208"/>
                  </a:cubicBezTo>
                  <a:cubicBezTo>
                    <a:pt x="96" y="208"/>
                    <a:pt x="96" y="208"/>
                    <a:pt x="96" y="208"/>
                  </a:cubicBezTo>
                  <a:cubicBezTo>
                    <a:pt x="97" y="208"/>
                    <a:pt x="98" y="208"/>
                    <a:pt x="99" y="208"/>
                  </a:cubicBezTo>
                  <a:cubicBezTo>
                    <a:pt x="99" y="208"/>
                    <a:pt x="99" y="208"/>
                    <a:pt x="99" y="208"/>
                  </a:cubicBezTo>
                  <a:cubicBezTo>
                    <a:pt x="100" y="208"/>
                    <a:pt x="101" y="209"/>
                    <a:pt x="101" y="210"/>
                  </a:cubicBezTo>
                  <a:cubicBezTo>
                    <a:pt x="101" y="210"/>
                    <a:pt x="101" y="210"/>
                    <a:pt x="101" y="210"/>
                  </a:cubicBezTo>
                  <a:cubicBezTo>
                    <a:pt x="101" y="211"/>
                    <a:pt x="100" y="212"/>
                    <a:pt x="99" y="212"/>
                  </a:cubicBezTo>
                  <a:cubicBezTo>
                    <a:pt x="99" y="212"/>
                    <a:pt x="99" y="212"/>
                    <a:pt x="99" y="212"/>
                  </a:cubicBezTo>
                  <a:cubicBezTo>
                    <a:pt x="97" y="212"/>
                    <a:pt x="96" y="212"/>
                    <a:pt x="95" y="212"/>
                  </a:cubicBezTo>
                  <a:close/>
                  <a:moveTo>
                    <a:pt x="110" y="210"/>
                  </a:moveTo>
                  <a:cubicBezTo>
                    <a:pt x="109" y="210"/>
                    <a:pt x="108" y="210"/>
                    <a:pt x="107" y="210"/>
                  </a:cubicBezTo>
                  <a:cubicBezTo>
                    <a:pt x="107" y="210"/>
                    <a:pt x="107" y="210"/>
                    <a:pt x="107" y="210"/>
                  </a:cubicBezTo>
                  <a:cubicBezTo>
                    <a:pt x="106" y="210"/>
                    <a:pt x="105" y="209"/>
                    <a:pt x="105" y="209"/>
                  </a:cubicBezTo>
                  <a:cubicBezTo>
                    <a:pt x="105" y="209"/>
                    <a:pt x="105" y="209"/>
                    <a:pt x="105" y="209"/>
                  </a:cubicBezTo>
                  <a:cubicBezTo>
                    <a:pt x="104" y="208"/>
                    <a:pt x="105" y="207"/>
                    <a:pt x="106" y="206"/>
                  </a:cubicBezTo>
                  <a:cubicBezTo>
                    <a:pt x="106" y="206"/>
                    <a:pt x="106" y="206"/>
                    <a:pt x="106" y="206"/>
                  </a:cubicBezTo>
                  <a:cubicBezTo>
                    <a:pt x="106" y="206"/>
                    <a:pt x="106" y="206"/>
                    <a:pt x="106" y="206"/>
                  </a:cubicBezTo>
                  <a:cubicBezTo>
                    <a:pt x="106" y="206"/>
                    <a:pt x="107" y="206"/>
                    <a:pt x="108" y="206"/>
                  </a:cubicBezTo>
                  <a:cubicBezTo>
                    <a:pt x="108" y="206"/>
                    <a:pt x="108" y="206"/>
                    <a:pt x="108" y="206"/>
                  </a:cubicBezTo>
                  <a:cubicBezTo>
                    <a:pt x="108" y="206"/>
                    <a:pt x="109" y="206"/>
                    <a:pt x="110" y="206"/>
                  </a:cubicBezTo>
                  <a:cubicBezTo>
                    <a:pt x="110" y="206"/>
                    <a:pt x="110" y="206"/>
                    <a:pt x="110" y="206"/>
                  </a:cubicBezTo>
                  <a:cubicBezTo>
                    <a:pt x="111" y="206"/>
                    <a:pt x="111" y="206"/>
                    <a:pt x="111" y="206"/>
                  </a:cubicBezTo>
                  <a:cubicBezTo>
                    <a:pt x="113" y="206"/>
                    <a:pt x="114" y="206"/>
                    <a:pt x="115" y="205"/>
                  </a:cubicBezTo>
                  <a:cubicBezTo>
                    <a:pt x="115" y="205"/>
                    <a:pt x="115" y="205"/>
                    <a:pt x="115" y="205"/>
                  </a:cubicBezTo>
                  <a:cubicBezTo>
                    <a:pt x="117" y="204"/>
                    <a:pt x="117" y="204"/>
                    <a:pt x="117" y="204"/>
                  </a:cubicBezTo>
                  <a:cubicBezTo>
                    <a:pt x="117" y="204"/>
                    <a:pt x="119" y="204"/>
                    <a:pt x="119" y="205"/>
                  </a:cubicBezTo>
                  <a:cubicBezTo>
                    <a:pt x="119" y="205"/>
                    <a:pt x="119" y="205"/>
                    <a:pt x="119" y="205"/>
                  </a:cubicBezTo>
                  <a:cubicBezTo>
                    <a:pt x="120" y="206"/>
                    <a:pt x="120" y="207"/>
                    <a:pt x="119" y="207"/>
                  </a:cubicBezTo>
                  <a:cubicBezTo>
                    <a:pt x="119" y="207"/>
                    <a:pt x="119" y="207"/>
                    <a:pt x="119" y="207"/>
                  </a:cubicBezTo>
                  <a:cubicBezTo>
                    <a:pt x="117" y="209"/>
                    <a:pt x="117" y="209"/>
                    <a:pt x="117" y="209"/>
                  </a:cubicBezTo>
                  <a:cubicBezTo>
                    <a:pt x="115" y="210"/>
                    <a:pt x="113" y="210"/>
                    <a:pt x="111" y="210"/>
                  </a:cubicBezTo>
                  <a:cubicBezTo>
                    <a:pt x="111" y="210"/>
                    <a:pt x="111" y="210"/>
                    <a:pt x="111" y="210"/>
                  </a:cubicBezTo>
                  <a:cubicBezTo>
                    <a:pt x="110" y="210"/>
                    <a:pt x="110" y="210"/>
                    <a:pt x="110" y="210"/>
                  </a:cubicBezTo>
                  <a:close/>
                  <a:moveTo>
                    <a:pt x="126" y="200"/>
                  </a:moveTo>
                  <a:cubicBezTo>
                    <a:pt x="125" y="199"/>
                    <a:pt x="126" y="198"/>
                    <a:pt x="126" y="197"/>
                  </a:cubicBezTo>
                  <a:cubicBezTo>
                    <a:pt x="126" y="197"/>
                    <a:pt x="126" y="197"/>
                    <a:pt x="126" y="197"/>
                  </a:cubicBezTo>
                  <a:cubicBezTo>
                    <a:pt x="136" y="190"/>
                    <a:pt x="136" y="190"/>
                    <a:pt x="136" y="190"/>
                  </a:cubicBezTo>
                  <a:cubicBezTo>
                    <a:pt x="137" y="190"/>
                    <a:pt x="138" y="190"/>
                    <a:pt x="139" y="191"/>
                  </a:cubicBezTo>
                  <a:cubicBezTo>
                    <a:pt x="139" y="191"/>
                    <a:pt x="139" y="191"/>
                    <a:pt x="139" y="191"/>
                  </a:cubicBezTo>
                  <a:cubicBezTo>
                    <a:pt x="140" y="192"/>
                    <a:pt x="139" y="193"/>
                    <a:pt x="139" y="194"/>
                  </a:cubicBezTo>
                  <a:cubicBezTo>
                    <a:pt x="139" y="194"/>
                    <a:pt x="139" y="194"/>
                    <a:pt x="139" y="194"/>
                  </a:cubicBezTo>
                  <a:cubicBezTo>
                    <a:pt x="129" y="201"/>
                    <a:pt x="129" y="201"/>
                    <a:pt x="129" y="201"/>
                  </a:cubicBezTo>
                  <a:cubicBezTo>
                    <a:pt x="128" y="201"/>
                    <a:pt x="128" y="201"/>
                    <a:pt x="128" y="201"/>
                  </a:cubicBezTo>
                  <a:cubicBezTo>
                    <a:pt x="128" y="201"/>
                    <a:pt x="128" y="201"/>
                    <a:pt x="128" y="201"/>
                  </a:cubicBezTo>
                  <a:cubicBezTo>
                    <a:pt x="127" y="201"/>
                    <a:pt x="126" y="201"/>
                    <a:pt x="126" y="200"/>
                  </a:cubicBezTo>
                  <a:close/>
                  <a:moveTo>
                    <a:pt x="83" y="196"/>
                  </a:moveTo>
                  <a:cubicBezTo>
                    <a:pt x="73" y="190"/>
                    <a:pt x="73" y="190"/>
                    <a:pt x="73" y="190"/>
                  </a:cubicBezTo>
                  <a:cubicBezTo>
                    <a:pt x="72" y="189"/>
                    <a:pt x="72" y="188"/>
                    <a:pt x="72" y="187"/>
                  </a:cubicBezTo>
                  <a:cubicBezTo>
                    <a:pt x="72" y="187"/>
                    <a:pt x="72" y="187"/>
                    <a:pt x="72" y="187"/>
                  </a:cubicBezTo>
                  <a:cubicBezTo>
                    <a:pt x="73" y="186"/>
                    <a:pt x="74" y="186"/>
                    <a:pt x="75" y="187"/>
                  </a:cubicBezTo>
                  <a:cubicBezTo>
                    <a:pt x="75" y="187"/>
                    <a:pt x="75" y="187"/>
                    <a:pt x="75" y="187"/>
                  </a:cubicBezTo>
                  <a:cubicBezTo>
                    <a:pt x="85" y="193"/>
                    <a:pt x="85" y="193"/>
                    <a:pt x="85" y="193"/>
                  </a:cubicBezTo>
                  <a:cubicBezTo>
                    <a:pt x="86" y="193"/>
                    <a:pt x="86" y="194"/>
                    <a:pt x="86" y="195"/>
                  </a:cubicBezTo>
                  <a:cubicBezTo>
                    <a:pt x="86" y="195"/>
                    <a:pt x="86" y="195"/>
                    <a:pt x="86" y="195"/>
                  </a:cubicBezTo>
                  <a:cubicBezTo>
                    <a:pt x="86" y="196"/>
                    <a:pt x="85" y="196"/>
                    <a:pt x="84" y="196"/>
                  </a:cubicBezTo>
                  <a:cubicBezTo>
                    <a:pt x="84" y="196"/>
                    <a:pt x="84" y="196"/>
                    <a:pt x="84" y="196"/>
                  </a:cubicBezTo>
                  <a:cubicBezTo>
                    <a:pt x="84" y="196"/>
                    <a:pt x="83" y="196"/>
                    <a:pt x="83" y="196"/>
                  </a:cubicBezTo>
                  <a:close/>
                  <a:moveTo>
                    <a:pt x="146" y="186"/>
                  </a:moveTo>
                  <a:cubicBezTo>
                    <a:pt x="145" y="185"/>
                    <a:pt x="145" y="184"/>
                    <a:pt x="146" y="184"/>
                  </a:cubicBezTo>
                  <a:cubicBezTo>
                    <a:pt x="146" y="184"/>
                    <a:pt x="146" y="184"/>
                    <a:pt x="146" y="184"/>
                  </a:cubicBezTo>
                  <a:cubicBezTo>
                    <a:pt x="156" y="177"/>
                    <a:pt x="156" y="177"/>
                    <a:pt x="156" y="177"/>
                  </a:cubicBezTo>
                  <a:cubicBezTo>
                    <a:pt x="157" y="176"/>
                    <a:pt x="158" y="176"/>
                    <a:pt x="159" y="177"/>
                  </a:cubicBezTo>
                  <a:cubicBezTo>
                    <a:pt x="159" y="177"/>
                    <a:pt x="159" y="177"/>
                    <a:pt x="159" y="177"/>
                  </a:cubicBezTo>
                  <a:cubicBezTo>
                    <a:pt x="159" y="178"/>
                    <a:pt x="159" y="179"/>
                    <a:pt x="158" y="180"/>
                  </a:cubicBezTo>
                  <a:cubicBezTo>
                    <a:pt x="158" y="180"/>
                    <a:pt x="158" y="180"/>
                    <a:pt x="158" y="180"/>
                  </a:cubicBezTo>
                  <a:cubicBezTo>
                    <a:pt x="148" y="187"/>
                    <a:pt x="148" y="187"/>
                    <a:pt x="148" y="187"/>
                  </a:cubicBezTo>
                  <a:cubicBezTo>
                    <a:pt x="148" y="187"/>
                    <a:pt x="148" y="187"/>
                    <a:pt x="147" y="187"/>
                  </a:cubicBezTo>
                  <a:cubicBezTo>
                    <a:pt x="147" y="187"/>
                    <a:pt x="147" y="187"/>
                    <a:pt x="147" y="187"/>
                  </a:cubicBezTo>
                  <a:cubicBezTo>
                    <a:pt x="147" y="187"/>
                    <a:pt x="146" y="187"/>
                    <a:pt x="146" y="186"/>
                  </a:cubicBezTo>
                  <a:close/>
                  <a:moveTo>
                    <a:pt x="62" y="184"/>
                  </a:moveTo>
                  <a:cubicBezTo>
                    <a:pt x="52" y="178"/>
                    <a:pt x="52" y="178"/>
                    <a:pt x="52" y="178"/>
                  </a:cubicBezTo>
                  <a:cubicBezTo>
                    <a:pt x="51" y="177"/>
                    <a:pt x="51" y="176"/>
                    <a:pt x="51" y="175"/>
                  </a:cubicBezTo>
                  <a:cubicBezTo>
                    <a:pt x="51" y="175"/>
                    <a:pt x="51" y="175"/>
                    <a:pt x="51" y="175"/>
                  </a:cubicBezTo>
                  <a:cubicBezTo>
                    <a:pt x="52" y="174"/>
                    <a:pt x="53" y="174"/>
                    <a:pt x="54" y="174"/>
                  </a:cubicBezTo>
                  <a:cubicBezTo>
                    <a:pt x="54" y="174"/>
                    <a:pt x="54" y="174"/>
                    <a:pt x="54" y="174"/>
                  </a:cubicBezTo>
                  <a:cubicBezTo>
                    <a:pt x="65" y="180"/>
                    <a:pt x="65" y="180"/>
                    <a:pt x="65" y="180"/>
                  </a:cubicBezTo>
                  <a:cubicBezTo>
                    <a:pt x="65" y="181"/>
                    <a:pt x="66" y="182"/>
                    <a:pt x="65" y="183"/>
                  </a:cubicBezTo>
                  <a:cubicBezTo>
                    <a:pt x="65" y="183"/>
                    <a:pt x="65" y="183"/>
                    <a:pt x="65" y="183"/>
                  </a:cubicBezTo>
                  <a:cubicBezTo>
                    <a:pt x="65" y="184"/>
                    <a:pt x="64" y="184"/>
                    <a:pt x="63" y="184"/>
                  </a:cubicBezTo>
                  <a:cubicBezTo>
                    <a:pt x="63" y="184"/>
                    <a:pt x="63" y="184"/>
                    <a:pt x="63" y="184"/>
                  </a:cubicBezTo>
                  <a:cubicBezTo>
                    <a:pt x="63" y="184"/>
                    <a:pt x="63" y="184"/>
                    <a:pt x="62" y="184"/>
                  </a:cubicBezTo>
                  <a:close/>
                  <a:moveTo>
                    <a:pt x="165" y="173"/>
                  </a:moveTo>
                  <a:cubicBezTo>
                    <a:pt x="165" y="172"/>
                    <a:pt x="165" y="171"/>
                    <a:pt x="166" y="170"/>
                  </a:cubicBezTo>
                  <a:cubicBezTo>
                    <a:pt x="166" y="170"/>
                    <a:pt x="166" y="170"/>
                    <a:pt x="166" y="170"/>
                  </a:cubicBezTo>
                  <a:cubicBezTo>
                    <a:pt x="176" y="163"/>
                    <a:pt x="176" y="163"/>
                    <a:pt x="176" y="163"/>
                  </a:cubicBezTo>
                  <a:cubicBezTo>
                    <a:pt x="177" y="162"/>
                    <a:pt x="178" y="163"/>
                    <a:pt x="179" y="164"/>
                  </a:cubicBezTo>
                  <a:cubicBezTo>
                    <a:pt x="179" y="164"/>
                    <a:pt x="179" y="164"/>
                    <a:pt x="179" y="164"/>
                  </a:cubicBezTo>
                  <a:cubicBezTo>
                    <a:pt x="179" y="164"/>
                    <a:pt x="179" y="166"/>
                    <a:pt x="178" y="166"/>
                  </a:cubicBezTo>
                  <a:cubicBezTo>
                    <a:pt x="178" y="166"/>
                    <a:pt x="178" y="166"/>
                    <a:pt x="178" y="166"/>
                  </a:cubicBezTo>
                  <a:cubicBezTo>
                    <a:pt x="168" y="173"/>
                    <a:pt x="168" y="173"/>
                    <a:pt x="168" y="173"/>
                  </a:cubicBezTo>
                  <a:cubicBezTo>
                    <a:pt x="168" y="173"/>
                    <a:pt x="167" y="174"/>
                    <a:pt x="167" y="174"/>
                  </a:cubicBezTo>
                  <a:cubicBezTo>
                    <a:pt x="167" y="174"/>
                    <a:pt x="167" y="174"/>
                    <a:pt x="167" y="174"/>
                  </a:cubicBezTo>
                  <a:cubicBezTo>
                    <a:pt x="166" y="174"/>
                    <a:pt x="166" y="173"/>
                    <a:pt x="165" y="173"/>
                  </a:cubicBezTo>
                  <a:close/>
                  <a:moveTo>
                    <a:pt x="42" y="172"/>
                  </a:moveTo>
                  <a:cubicBezTo>
                    <a:pt x="31" y="166"/>
                    <a:pt x="31" y="166"/>
                    <a:pt x="31" y="166"/>
                  </a:cubicBezTo>
                  <a:cubicBezTo>
                    <a:pt x="30" y="165"/>
                    <a:pt x="30" y="164"/>
                    <a:pt x="31" y="163"/>
                  </a:cubicBezTo>
                  <a:cubicBezTo>
                    <a:pt x="31" y="163"/>
                    <a:pt x="31" y="163"/>
                    <a:pt x="31" y="163"/>
                  </a:cubicBezTo>
                  <a:cubicBezTo>
                    <a:pt x="31" y="162"/>
                    <a:pt x="33" y="162"/>
                    <a:pt x="33" y="162"/>
                  </a:cubicBezTo>
                  <a:cubicBezTo>
                    <a:pt x="33" y="162"/>
                    <a:pt x="33" y="162"/>
                    <a:pt x="33" y="162"/>
                  </a:cubicBezTo>
                  <a:cubicBezTo>
                    <a:pt x="44" y="168"/>
                    <a:pt x="44" y="168"/>
                    <a:pt x="44" y="168"/>
                  </a:cubicBezTo>
                  <a:cubicBezTo>
                    <a:pt x="45" y="169"/>
                    <a:pt x="45" y="170"/>
                    <a:pt x="45" y="171"/>
                  </a:cubicBezTo>
                  <a:cubicBezTo>
                    <a:pt x="45" y="171"/>
                    <a:pt x="45" y="171"/>
                    <a:pt x="45" y="171"/>
                  </a:cubicBezTo>
                  <a:cubicBezTo>
                    <a:pt x="44" y="172"/>
                    <a:pt x="43" y="172"/>
                    <a:pt x="43" y="172"/>
                  </a:cubicBezTo>
                  <a:cubicBezTo>
                    <a:pt x="43" y="172"/>
                    <a:pt x="43" y="172"/>
                    <a:pt x="43" y="172"/>
                  </a:cubicBezTo>
                  <a:cubicBezTo>
                    <a:pt x="42" y="172"/>
                    <a:pt x="42" y="172"/>
                    <a:pt x="42" y="172"/>
                  </a:cubicBezTo>
                  <a:close/>
                  <a:moveTo>
                    <a:pt x="12" y="163"/>
                  </a:moveTo>
                  <a:cubicBezTo>
                    <a:pt x="12" y="163"/>
                    <a:pt x="11" y="162"/>
                    <a:pt x="11" y="162"/>
                  </a:cubicBezTo>
                  <a:cubicBezTo>
                    <a:pt x="11" y="162"/>
                    <a:pt x="11" y="162"/>
                    <a:pt x="11" y="162"/>
                  </a:cubicBezTo>
                  <a:cubicBezTo>
                    <a:pt x="10" y="162"/>
                    <a:pt x="10" y="162"/>
                    <a:pt x="10" y="162"/>
                  </a:cubicBezTo>
                  <a:cubicBezTo>
                    <a:pt x="10" y="162"/>
                    <a:pt x="10" y="162"/>
                    <a:pt x="10" y="162"/>
                  </a:cubicBezTo>
                  <a:cubicBezTo>
                    <a:pt x="9" y="161"/>
                    <a:pt x="8" y="160"/>
                    <a:pt x="9" y="159"/>
                  </a:cubicBezTo>
                  <a:cubicBezTo>
                    <a:pt x="9" y="159"/>
                    <a:pt x="9" y="159"/>
                    <a:pt x="9" y="159"/>
                  </a:cubicBezTo>
                  <a:cubicBezTo>
                    <a:pt x="9" y="158"/>
                    <a:pt x="10" y="158"/>
                    <a:pt x="11" y="158"/>
                  </a:cubicBezTo>
                  <a:cubicBezTo>
                    <a:pt x="11" y="158"/>
                    <a:pt x="11" y="158"/>
                    <a:pt x="11" y="158"/>
                  </a:cubicBezTo>
                  <a:cubicBezTo>
                    <a:pt x="12" y="158"/>
                    <a:pt x="12" y="158"/>
                    <a:pt x="12" y="158"/>
                  </a:cubicBezTo>
                  <a:cubicBezTo>
                    <a:pt x="12" y="158"/>
                    <a:pt x="12" y="158"/>
                    <a:pt x="12" y="158"/>
                  </a:cubicBezTo>
                  <a:cubicBezTo>
                    <a:pt x="12" y="159"/>
                    <a:pt x="13" y="159"/>
                    <a:pt x="13" y="159"/>
                  </a:cubicBezTo>
                  <a:cubicBezTo>
                    <a:pt x="13" y="159"/>
                    <a:pt x="13" y="159"/>
                    <a:pt x="13" y="159"/>
                  </a:cubicBezTo>
                  <a:cubicBezTo>
                    <a:pt x="14" y="159"/>
                    <a:pt x="15" y="159"/>
                    <a:pt x="16" y="159"/>
                  </a:cubicBezTo>
                  <a:cubicBezTo>
                    <a:pt x="16" y="159"/>
                    <a:pt x="16" y="159"/>
                    <a:pt x="16" y="159"/>
                  </a:cubicBezTo>
                  <a:cubicBezTo>
                    <a:pt x="17" y="159"/>
                    <a:pt x="18" y="159"/>
                    <a:pt x="19" y="159"/>
                  </a:cubicBezTo>
                  <a:cubicBezTo>
                    <a:pt x="19" y="159"/>
                    <a:pt x="19" y="159"/>
                    <a:pt x="19" y="159"/>
                  </a:cubicBezTo>
                  <a:cubicBezTo>
                    <a:pt x="19" y="159"/>
                    <a:pt x="19" y="159"/>
                    <a:pt x="19" y="159"/>
                  </a:cubicBezTo>
                  <a:cubicBezTo>
                    <a:pt x="19" y="159"/>
                    <a:pt x="19" y="159"/>
                    <a:pt x="19" y="159"/>
                  </a:cubicBezTo>
                  <a:cubicBezTo>
                    <a:pt x="20" y="158"/>
                    <a:pt x="21" y="158"/>
                    <a:pt x="21" y="158"/>
                  </a:cubicBezTo>
                  <a:cubicBezTo>
                    <a:pt x="21" y="158"/>
                    <a:pt x="21" y="158"/>
                    <a:pt x="21" y="158"/>
                  </a:cubicBezTo>
                  <a:cubicBezTo>
                    <a:pt x="22" y="157"/>
                    <a:pt x="23" y="158"/>
                    <a:pt x="24" y="159"/>
                  </a:cubicBezTo>
                  <a:cubicBezTo>
                    <a:pt x="24" y="159"/>
                    <a:pt x="24" y="159"/>
                    <a:pt x="24" y="159"/>
                  </a:cubicBezTo>
                  <a:cubicBezTo>
                    <a:pt x="24" y="160"/>
                    <a:pt x="24" y="161"/>
                    <a:pt x="23" y="161"/>
                  </a:cubicBezTo>
                  <a:cubicBezTo>
                    <a:pt x="23" y="161"/>
                    <a:pt x="23" y="161"/>
                    <a:pt x="23" y="161"/>
                  </a:cubicBezTo>
                  <a:cubicBezTo>
                    <a:pt x="22" y="162"/>
                    <a:pt x="21" y="162"/>
                    <a:pt x="20" y="162"/>
                  </a:cubicBezTo>
                  <a:cubicBezTo>
                    <a:pt x="20" y="162"/>
                    <a:pt x="20" y="162"/>
                    <a:pt x="20" y="162"/>
                  </a:cubicBezTo>
                  <a:cubicBezTo>
                    <a:pt x="20" y="163"/>
                    <a:pt x="20" y="163"/>
                    <a:pt x="20" y="163"/>
                  </a:cubicBezTo>
                  <a:cubicBezTo>
                    <a:pt x="20" y="163"/>
                    <a:pt x="20" y="163"/>
                    <a:pt x="20" y="163"/>
                  </a:cubicBezTo>
                  <a:cubicBezTo>
                    <a:pt x="18" y="163"/>
                    <a:pt x="17" y="163"/>
                    <a:pt x="16" y="163"/>
                  </a:cubicBezTo>
                  <a:cubicBezTo>
                    <a:pt x="16" y="163"/>
                    <a:pt x="16" y="163"/>
                    <a:pt x="16" y="163"/>
                  </a:cubicBezTo>
                  <a:cubicBezTo>
                    <a:pt x="15" y="163"/>
                    <a:pt x="13" y="163"/>
                    <a:pt x="12" y="163"/>
                  </a:cubicBezTo>
                  <a:close/>
                  <a:moveTo>
                    <a:pt x="185" y="159"/>
                  </a:moveTo>
                  <a:cubicBezTo>
                    <a:pt x="184" y="158"/>
                    <a:pt x="185" y="157"/>
                    <a:pt x="186" y="156"/>
                  </a:cubicBezTo>
                  <a:cubicBezTo>
                    <a:pt x="186" y="156"/>
                    <a:pt x="186" y="156"/>
                    <a:pt x="186" y="156"/>
                  </a:cubicBezTo>
                  <a:cubicBezTo>
                    <a:pt x="195" y="149"/>
                    <a:pt x="195" y="149"/>
                    <a:pt x="195" y="149"/>
                  </a:cubicBezTo>
                  <a:cubicBezTo>
                    <a:pt x="196" y="149"/>
                    <a:pt x="198" y="149"/>
                    <a:pt x="198" y="150"/>
                  </a:cubicBezTo>
                  <a:cubicBezTo>
                    <a:pt x="198" y="150"/>
                    <a:pt x="198" y="150"/>
                    <a:pt x="198" y="150"/>
                  </a:cubicBezTo>
                  <a:cubicBezTo>
                    <a:pt x="199" y="151"/>
                    <a:pt x="199" y="152"/>
                    <a:pt x="198" y="153"/>
                  </a:cubicBezTo>
                  <a:cubicBezTo>
                    <a:pt x="198" y="153"/>
                    <a:pt x="198" y="153"/>
                    <a:pt x="198" y="153"/>
                  </a:cubicBezTo>
                  <a:cubicBezTo>
                    <a:pt x="188" y="160"/>
                    <a:pt x="188" y="160"/>
                    <a:pt x="188" y="160"/>
                  </a:cubicBezTo>
                  <a:cubicBezTo>
                    <a:pt x="188" y="160"/>
                    <a:pt x="187" y="160"/>
                    <a:pt x="187" y="160"/>
                  </a:cubicBezTo>
                  <a:cubicBezTo>
                    <a:pt x="187" y="160"/>
                    <a:pt x="187" y="160"/>
                    <a:pt x="187" y="160"/>
                  </a:cubicBezTo>
                  <a:cubicBezTo>
                    <a:pt x="186" y="160"/>
                    <a:pt x="185" y="160"/>
                    <a:pt x="185" y="159"/>
                  </a:cubicBezTo>
                  <a:close/>
                  <a:moveTo>
                    <a:pt x="1" y="152"/>
                  </a:moveTo>
                  <a:cubicBezTo>
                    <a:pt x="1" y="152"/>
                    <a:pt x="1" y="152"/>
                    <a:pt x="1" y="151"/>
                  </a:cubicBezTo>
                  <a:cubicBezTo>
                    <a:pt x="1" y="151"/>
                    <a:pt x="1" y="151"/>
                    <a:pt x="1" y="151"/>
                  </a:cubicBezTo>
                  <a:cubicBezTo>
                    <a:pt x="1" y="151"/>
                    <a:pt x="0" y="150"/>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8"/>
                    <a:pt x="0" y="148"/>
                  </a:cubicBezTo>
                  <a:cubicBezTo>
                    <a:pt x="0" y="148"/>
                    <a:pt x="0" y="148"/>
                    <a:pt x="0" y="148"/>
                  </a:cubicBezTo>
                  <a:cubicBezTo>
                    <a:pt x="0" y="148"/>
                    <a:pt x="0" y="148"/>
                    <a:pt x="0" y="147"/>
                  </a:cubicBezTo>
                  <a:cubicBezTo>
                    <a:pt x="0" y="147"/>
                    <a:pt x="0" y="147"/>
                    <a:pt x="0" y="147"/>
                  </a:cubicBezTo>
                  <a:cubicBezTo>
                    <a:pt x="0" y="139"/>
                    <a:pt x="0" y="139"/>
                    <a:pt x="0" y="139"/>
                  </a:cubicBezTo>
                  <a:cubicBezTo>
                    <a:pt x="0" y="138"/>
                    <a:pt x="1" y="137"/>
                    <a:pt x="2" y="137"/>
                  </a:cubicBezTo>
                  <a:cubicBezTo>
                    <a:pt x="2" y="137"/>
                    <a:pt x="2" y="137"/>
                    <a:pt x="2" y="137"/>
                  </a:cubicBezTo>
                  <a:cubicBezTo>
                    <a:pt x="3" y="137"/>
                    <a:pt x="4" y="138"/>
                    <a:pt x="4" y="139"/>
                  </a:cubicBezTo>
                  <a:cubicBezTo>
                    <a:pt x="4" y="139"/>
                    <a:pt x="4" y="139"/>
                    <a:pt x="4" y="139"/>
                  </a:cubicBezTo>
                  <a:cubicBezTo>
                    <a:pt x="4" y="147"/>
                    <a:pt x="4" y="147"/>
                    <a:pt x="4" y="147"/>
                  </a:cubicBezTo>
                  <a:cubicBezTo>
                    <a:pt x="4" y="147"/>
                    <a:pt x="4" y="148"/>
                    <a:pt x="4" y="148"/>
                  </a:cubicBezTo>
                  <a:cubicBezTo>
                    <a:pt x="4" y="148"/>
                    <a:pt x="4" y="148"/>
                    <a:pt x="4" y="148"/>
                  </a:cubicBezTo>
                  <a:cubicBezTo>
                    <a:pt x="4" y="148"/>
                    <a:pt x="4" y="148"/>
                    <a:pt x="4" y="148"/>
                  </a:cubicBezTo>
                  <a:cubicBezTo>
                    <a:pt x="4" y="148"/>
                    <a:pt x="4" y="148"/>
                    <a:pt x="4" y="148"/>
                  </a:cubicBezTo>
                  <a:cubicBezTo>
                    <a:pt x="4" y="149"/>
                    <a:pt x="4" y="149"/>
                    <a:pt x="4" y="149"/>
                  </a:cubicBezTo>
                  <a:cubicBezTo>
                    <a:pt x="4" y="149"/>
                    <a:pt x="4" y="149"/>
                    <a:pt x="4" y="149"/>
                  </a:cubicBezTo>
                  <a:cubicBezTo>
                    <a:pt x="4" y="149"/>
                    <a:pt x="4" y="149"/>
                    <a:pt x="4" y="149"/>
                  </a:cubicBezTo>
                  <a:cubicBezTo>
                    <a:pt x="4" y="149"/>
                    <a:pt x="4" y="149"/>
                    <a:pt x="4" y="149"/>
                  </a:cubicBezTo>
                  <a:cubicBezTo>
                    <a:pt x="4" y="149"/>
                    <a:pt x="4" y="150"/>
                    <a:pt x="5" y="150"/>
                  </a:cubicBezTo>
                  <a:cubicBezTo>
                    <a:pt x="5" y="150"/>
                    <a:pt x="5" y="150"/>
                    <a:pt x="5" y="150"/>
                  </a:cubicBezTo>
                  <a:cubicBezTo>
                    <a:pt x="5" y="150"/>
                    <a:pt x="5" y="151"/>
                    <a:pt x="5" y="151"/>
                  </a:cubicBezTo>
                  <a:cubicBezTo>
                    <a:pt x="5" y="151"/>
                    <a:pt x="5" y="151"/>
                    <a:pt x="5" y="151"/>
                  </a:cubicBezTo>
                  <a:cubicBezTo>
                    <a:pt x="5" y="152"/>
                    <a:pt x="4" y="153"/>
                    <a:pt x="3" y="153"/>
                  </a:cubicBezTo>
                  <a:cubicBezTo>
                    <a:pt x="3" y="153"/>
                    <a:pt x="3" y="153"/>
                    <a:pt x="3" y="153"/>
                  </a:cubicBezTo>
                  <a:cubicBezTo>
                    <a:pt x="3" y="153"/>
                    <a:pt x="3" y="153"/>
                    <a:pt x="3" y="153"/>
                  </a:cubicBezTo>
                  <a:cubicBezTo>
                    <a:pt x="3" y="153"/>
                    <a:pt x="3" y="153"/>
                    <a:pt x="3" y="153"/>
                  </a:cubicBezTo>
                  <a:cubicBezTo>
                    <a:pt x="2" y="153"/>
                    <a:pt x="1" y="153"/>
                    <a:pt x="1" y="152"/>
                  </a:cubicBezTo>
                  <a:close/>
                  <a:moveTo>
                    <a:pt x="199" y="141"/>
                  </a:moveTo>
                  <a:cubicBezTo>
                    <a:pt x="199" y="129"/>
                    <a:pt x="199" y="129"/>
                    <a:pt x="199" y="129"/>
                  </a:cubicBezTo>
                  <a:cubicBezTo>
                    <a:pt x="199" y="128"/>
                    <a:pt x="200" y="127"/>
                    <a:pt x="201" y="127"/>
                  </a:cubicBezTo>
                  <a:cubicBezTo>
                    <a:pt x="201" y="127"/>
                    <a:pt x="201" y="127"/>
                    <a:pt x="201" y="127"/>
                  </a:cubicBezTo>
                  <a:cubicBezTo>
                    <a:pt x="203" y="127"/>
                    <a:pt x="203" y="128"/>
                    <a:pt x="203" y="129"/>
                  </a:cubicBezTo>
                  <a:cubicBezTo>
                    <a:pt x="203" y="129"/>
                    <a:pt x="203" y="129"/>
                    <a:pt x="203" y="129"/>
                  </a:cubicBezTo>
                  <a:cubicBezTo>
                    <a:pt x="203" y="141"/>
                    <a:pt x="203" y="141"/>
                    <a:pt x="203" y="141"/>
                  </a:cubicBezTo>
                  <a:cubicBezTo>
                    <a:pt x="203" y="142"/>
                    <a:pt x="203" y="143"/>
                    <a:pt x="201" y="143"/>
                  </a:cubicBezTo>
                  <a:cubicBezTo>
                    <a:pt x="201" y="143"/>
                    <a:pt x="201" y="143"/>
                    <a:pt x="201" y="143"/>
                  </a:cubicBezTo>
                  <a:cubicBezTo>
                    <a:pt x="200" y="143"/>
                    <a:pt x="199" y="142"/>
                    <a:pt x="199" y="141"/>
                  </a:cubicBezTo>
                  <a:close/>
                  <a:moveTo>
                    <a:pt x="2" y="129"/>
                  </a:moveTo>
                  <a:cubicBezTo>
                    <a:pt x="1" y="129"/>
                    <a:pt x="0" y="129"/>
                    <a:pt x="0" y="127"/>
                  </a:cubicBezTo>
                  <a:cubicBezTo>
                    <a:pt x="0" y="127"/>
                    <a:pt x="0" y="127"/>
                    <a:pt x="0" y="127"/>
                  </a:cubicBezTo>
                  <a:cubicBezTo>
                    <a:pt x="0" y="127"/>
                    <a:pt x="0" y="126"/>
                    <a:pt x="0" y="125"/>
                  </a:cubicBezTo>
                  <a:cubicBezTo>
                    <a:pt x="0" y="125"/>
                    <a:pt x="0" y="125"/>
                    <a:pt x="0" y="125"/>
                  </a:cubicBezTo>
                  <a:cubicBezTo>
                    <a:pt x="0" y="125"/>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3"/>
                    <a:pt x="1" y="123"/>
                    <a:pt x="1" y="123"/>
                  </a:cubicBezTo>
                  <a:cubicBezTo>
                    <a:pt x="1" y="123"/>
                    <a:pt x="1" y="123"/>
                    <a:pt x="1" y="123"/>
                  </a:cubicBezTo>
                  <a:cubicBezTo>
                    <a:pt x="1" y="122"/>
                    <a:pt x="2" y="121"/>
                    <a:pt x="2" y="120"/>
                  </a:cubicBezTo>
                  <a:cubicBezTo>
                    <a:pt x="2" y="120"/>
                    <a:pt x="2" y="120"/>
                    <a:pt x="2" y="120"/>
                  </a:cubicBezTo>
                  <a:cubicBezTo>
                    <a:pt x="2" y="120"/>
                    <a:pt x="2" y="120"/>
                    <a:pt x="2" y="120"/>
                  </a:cubicBezTo>
                  <a:cubicBezTo>
                    <a:pt x="2" y="120"/>
                    <a:pt x="2" y="120"/>
                    <a:pt x="2" y="120"/>
                  </a:cubicBezTo>
                  <a:cubicBezTo>
                    <a:pt x="2" y="119"/>
                    <a:pt x="3" y="119"/>
                    <a:pt x="3" y="119"/>
                  </a:cubicBezTo>
                  <a:cubicBezTo>
                    <a:pt x="3" y="119"/>
                    <a:pt x="3" y="119"/>
                    <a:pt x="3" y="119"/>
                  </a:cubicBezTo>
                  <a:cubicBezTo>
                    <a:pt x="3" y="119"/>
                    <a:pt x="3" y="118"/>
                    <a:pt x="4" y="118"/>
                  </a:cubicBezTo>
                  <a:cubicBezTo>
                    <a:pt x="4" y="118"/>
                    <a:pt x="4" y="118"/>
                    <a:pt x="4" y="118"/>
                  </a:cubicBezTo>
                  <a:cubicBezTo>
                    <a:pt x="4" y="117"/>
                    <a:pt x="4" y="117"/>
                    <a:pt x="4" y="117"/>
                  </a:cubicBezTo>
                  <a:cubicBezTo>
                    <a:pt x="4" y="117"/>
                    <a:pt x="4" y="117"/>
                    <a:pt x="4" y="117"/>
                  </a:cubicBezTo>
                  <a:cubicBezTo>
                    <a:pt x="5" y="117"/>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6" y="115"/>
                    <a:pt x="8" y="115"/>
                    <a:pt x="8" y="116"/>
                  </a:cubicBezTo>
                  <a:cubicBezTo>
                    <a:pt x="8" y="116"/>
                    <a:pt x="8" y="116"/>
                    <a:pt x="8" y="116"/>
                  </a:cubicBezTo>
                  <a:cubicBezTo>
                    <a:pt x="9" y="117"/>
                    <a:pt x="9" y="118"/>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7" y="119"/>
                    <a:pt x="7" y="120"/>
                  </a:cubicBezTo>
                  <a:cubicBezTo>
                    <a:pt x="7" y="120"/>
                    <a:pt x="7" y="120"/>
                    <a:pt x="7" y="120"/>
                  </a:cubicBezTo>
                  <a:cubicBezTo>
                    <a:pt x="7" y="120"/>
                    <a:pt x="7" y="120"/>
                    <a:pt x="7" y="120"/>
                  </a:cubicBezTo>
                  <a:cubicBezTo>
                    <a:pt x="7" y="120"/>
                    <a:pt x="7" y="120"/>
                    <a:pt x="7" y="120"/>
                  </a:cubicBezTo>
                  <a:cubicBezTo>
                    <a:pt x="7" y="120"/>
                    <a:pt x="6" y="121"/>
                    <a:pt x="6" y="121"/>
                  </a:cubicBezTo>
                  <a:cubicBezTo>
                    <a:pt x="6" y="121"/>
                    <a:pt x="6" y="121"/>
                    <a:pt x="6" y="121"/>
                  </a:cubicBezTo>
                  <a:cubicBezTo>
                    <a:pt x="6" y="121"/>
                    <a:pt x="6" y="122"/>
                    <a:pt x="6" y="122"/>
                  </a:cubicBezTo>
                  <a:cubicBezTo>
                    <a:pt x="6" y="122"/>
                    <a:pt x="6" y="122"/>
                    <a:pt x="6" y="122"/>
                  </a:cubicBezTo>
                  <a:cubicBezTo>
                    <a:pt x="6" y="122"/>
                    <a:pt x="6" y="122"/>
                    <a:pt x="6" y="122"/>
                  </a:cubicBezTo>
                  <a:cubicBezTo>
                    <a:pt x="6" y="122"/>
                    <a:pt x="6" y="122"/>
                    <a:pt x="6" y="122"/>
                  </a:cubicBezTo>
                  <a:cubicBezTo>
                    <a:pt x="5" y="123"/>
                    <a:pt x="5" y="123"/>
                    <a:pt x="5" y="124"/>
                  </a:cubicBezTo>
                  <a:cubicBezTo>
                    <a:pt x="5" y="124"/>
                    <a:pt x="5" y="124"/>
                    <a:pt x="5" y="124"/>
                  </a:cubicBezTo>
                  <a:cubicBezTo>
                    <a:pt x="5" y="124"/>
                    <a:pt x="5" y="125"/>
                    <a:pt x="5" y="125"/>
                  </a:cubicBezTo>
                  <a:cubicBezTo>
                    <a:pt x="5" y="125"/>
                    <a:pt x="5" y="125"/>
                    <a:pt x="5" y="125"/>
                  </a:cubicBezTo>
                  <a:cubicBezTo>
                    <a:pt x="5" y="125"/>
                    <a:pt x="5" y="125"/>
                    <a:pt x="5" y="125"/>
                  </a:cubicBezTo>
                  <a:cubicBezTo>
                    <a:pt x="5" y="125"/>
                    <a:pt x="5" y="125"/>
                    <a:pt x="5" y="125"/>
                  </a:cubicBezTo>
                  <a:cubicBezTo>
                    <a:pt x="5" y="125"/>
                    <a:pt x="5" y="125"/>
                    <a:pt x="5" y="125"/>
                  </a:cubicBezTo>
                  <a:cubicBezTo>
                    <a:pt x="5" y="125"/>
                    <a:pt x="5" y="125"/>
                    <a:pt x="5" y="125"/>
                  </a:cubicBezTo>
                  <a:cubicBezTo>
                    <a:pt x="5" y="125"/>
                    <a:pt x="5" y="125"/>
                    <a:pt x="5" y="125"/>
                  </a:cubicBezTo>
                  <a:cubicBezTo>
                    <a:pt x="5" y="125"/>
                    <a:pt x="5" y="125"/>
                    <a:pt x="5" y="125"/>
                  </a:cubicBezTo>
                  <a:cubicBezTo>
                    <a:pt x="4" y="125"/>
                    <a:pt x="4" y="126"/>
                    <a:pt x="4" y="126"/>
                  </a:cubicBezTo>
                  <a:cubicBezTo>
                    <a:pt x="4" y="126"/>
                    <a:pt x="4" y="126"/>
                    <a:pt x="4" y="126"/>
                  </a:cubicBezTo>
                  <a:cubicBezTo>
                    <a:pt x="4" y="126"/>
                    <a:pt x="4" y="127"/>
                    <a:pt x="4" y="127"/>
                  </a:cubicBezTo>
                  <a:cubicBezTo>
                    <a:pt x="4" y="127"/>
                    <a:pt x="4" y="127"/>
                    <a:pt x="4" y="127"/>
                  </a:cubicBezTo>
                  <a:cubicBezTo>
                    <a:pt x="4" y="129"/>
                    <a:pt x="3" y="129"/>
                    <a:pt x="2" y="129"/>
                  </a:cubicBezTo>
                  <a:cubicBezTo>
                    <a:pt x="2" y="129"/>
                    <a:pt x="2" y="129"/>
                    <a:pt x="2" y="129"/>
                  </a:cubicBezTo>
                  <a:cubicBezTo>
                    <a:pt x="2" y="129"/>
                    <a:pt x="2" y="129"/>
                    <a:pt x="2" y="129"/>
                  </a:cubicBezTo>
                  <a:close/>
                  <a:moveTo>
                    <a:pt x="199" y="117"/>
                  </a:moveTo>
                  <a:cubicBezTo>
                    <a:pt x="199" y="115"/>
                    <a:pt x="199" y="115"/>
                    <a:pt x="199" y="115"/>
                  </a:cubicBezTo>
                  <a:cubicBezTo>
                    <a:pt x="199" y="113"/>
                    <a:pt x="198" y="111"/>
                    <a:pt x="196" y="110"/>
                  </a:cubicBezTo>
                  <a:cubicBezTo>
                    <a:pt x="196" y="110"/>
                    <a:pt x="196" y="110"/>
                    <a:pt x="196" y="110"/>
                  </a:cubicBezTo>
                  <a:cubicBezTo>
                    <a:pt x="195" y="109"/>
                    <a:pt x="195" y="109"/>
                    <a:pt x="195" y="109"/>
                  </a:cubicBezTo>
                  <a:cubicBezTo>
                    <a:pt x="194" y="108"/>
                    <a:pt x="194" y="107"/>
                    <a:pt x="194" y="106"/>
                  </a:cubicBezTo>
                  <a:cubicBezTo>
                    <a:pt x="194" y="106"/>
                    <a:pt x="194" y="106"/>
                    <a:pt x="194" y="106"/>
                  </a:cubicBezTo>
                  <a:cubicBezTo>
                    <a:pt x="195" y="105"/>
                    <a:pt x="196" y="105"/>
                    <a:pt x="197" y="105"/>
                  </a:cubicBezTo>
                  <a:cubicBezTo>
                    <a:pt x="197" y="105"/>
                    <a:pt x="197" y="105"/>
                    <a:pt x="197" y="105"/>
                  </a:cubicBezTo>
                  <a:cubicBezTo>
                    <a:pt x="198" y="106"/>
                    <a:pt x="198" y="106"/>
                    <a:pt x="198" y="106"/>
                  </a:cubicBezTo>
                  <a:cubicBezTo>
                    <a:pt x="202" y="108"/>
                    <a:pt x="203" y="111"/>
                    <a:pt x="203" y="115"/>
                  </a:cubicBezTo>
                  <a:cubicBezTo>
                    <a:pt x="203" y="115"/>
                    <a:pt x="203" y="115"/>
                    <a:pt x="203" y="115"/>
                  </a:cubicBezTo>
                  <a:cubicBezTo>
                    <a:pt x="203" y="117"/>
                    <a:pt x="203" y="117"/>
                    <a:pt x="203" y="117"/>
                  </a:cubicBezTo>
                  <a:cubicBezTo>
                    <a:pt x="203" y="118"/>
                    <a:pt x="203" y="119"/>
                    <a:pt x="201" y="119"/>
                  </a:cubicBezTo>
                  <a:cubicBezTo>
                    <a:pt x="201" y="119"/>
                    <a:pt x="201" y="119"/>
                    <a:pt x="201" y="119"/>
                  </a:cubicBezTo>
                  <a:cubicBezTo>
                    <a:pt x="200" y="119"/>
                    <a:pt x="199" y="118"/>
                    <a:pt x="199" y="117"/>
                  </a:cubicBezTo>
                  <a:close/>
                  <a:moveTo>
                    <a:pt x="10" y="108"/>
                  </a:moveTo>
                  <a:cubicBezTo>
                    <a:pt x="10" y="108"/>
                    <a:pt x="10" y="106"/>
                    <a:pt x="11" y="106"/>
                  </a:cubicBezTo>
                  <a:cubicBezTo>
                    <a:pt x="11" y="106"/>
                    <a:pt x="11" y="106"/>
                    <a:pt x="11" y="106"/>
                  </a:cubicBezTo>
                  <a:cubicBezTo>
                    <a:pt x="11" y="105"/>
                    <a:pt x="12" y="105"/>
                    <a:pt x="13" y="104"/>
                  </a:cubicBezTo>
                  <a:cubicBezTo>
                    <a:pt x="13" y="104"/>
                    <a:pt x="13" y="104"/>
                    <a:pt x="13" y="104"/>
                  </a:cubicBezTo>
                  <a:cubicBezTo>
                    <a:pt x="13" y="104"/>
                    <a:pt x="13" y="104"/>
                    <a:pt x="12" y="104"/>
                  </a:cubicBezTo>
                  <a:cubicBezTo>
                    <a:pt x="12" y="104"/>
                    <a:pt x="12" y="104"/>
                    <a:pt x="12" y="104"/>
                  </a:cubicBezTo>
                  <a:cubicBezTo>
                    <a:pt x="11" y="104"/>
                    <a:pt x="11" y="103"/>
                    <a:pt x="11" y="102"/>
                  </a:cubicBezTo>
                  <a:cubicBezTo>
                    <a:pt x="11" y="102"/>
                    <a:pt x="11" y="102"/>
                    <a:pt x="11" y="102"/>
                  </a:cubicBezTo>
                  <a:cubicBezTo>
                    <a:pt x="11" y="100"/>
                    <a:pt x="12" y="100"/>
                    <a:pt x="13" y="100"/>
                  </a:cubicBezTo>
                  <a:cubicBezTo>
                    <a:pt x="13" y="100"/>
                    <a:pt x="13" y="100"/>
                    <a:pt x="13" y="100"/>
                  </a:cubicBezTo>
                  <a:cubicBezTo>
                    <a:pt x="14" y="100"/>
                    <a:pt x="15" y="100"/>
                    <a:pt x="16" y="100"/>
                  </a:cubicBezTo>
                  <a:cubicBezTo>
                    <a:pt x="16" y="100"/>
                    <a:pt x="16" y="100"/>
                    <a:pt x="16" y="100"/>
                  </a:cubicBezTo>
                  <a:cubicBezTo>
                    <a:pt x="18" y="100"/>
                    <a:pt x="18" y="102"/>
                    <a:pt x="19" y="102"/>
                  </a:cubicBezTo>
                  <a:cubicBezTo>
                    <a:pt x="19" y="102"/>
                    <a:pt x="19" y="102"/>
                    <a:pt x="19" y="102"/>
                  </a:cubicBezTo>
                  <a:cubicBezTo>
                    <a:pt x="19" y="103"/>
                    <a:pt x="19" y="104"/>
                    <a:pt x="19" y="105"/>
                  </a:cubicBezTo>
                  <a:cubicBezTo>
                    <a:pt x="19" y="105"/>
                    <a:pt x="19" y="105"/>
                    <a:pt x="19" y="105"/>
                  </a:cubicBezTo>
                  <a:cubicBezTo>
                    <a:pt x="19" y="105"/>
                    <a:pt x="19" y="106"/>
                    <a:pt x="19" y="106"/>
                  </a:cubicBezTo>
                  <a:cubicBezTo>
                    <a:pt x="19" y="106"/>
                    <a:pt x="19" y="106"/>
                    <a:pt x="19" y="106"/>
                  </a:cubicBezTo>
                  <a:cubicBezTo>
                    <a:pt x="18" y="106"/>
                    <a:pt x="18" y="107"/>
                    <a:pt x="17" y="108"/>
                  </a:cubicBezTo>
                  <a:cubicBezTo>
                    <a:pt x="17" y="108"/>
                    <a:pt x="17" y="108"/>
                    <a:pt x="17" y="108"/>
                  </a:cubicBezTo>
                  <a:cubicBezTo>
                    <a:pt x="15" y="108"/>
                    <a:pt x="14" y="108"/>
                    <a:pt x="13" y="109"/>
                  </a:cubicBezTo>
                  <a:cubicBezTo>
                    <a:pt x="13" y="109"/>
                    <a:pt x="13" y="109"/>
                    <a:pt x="13" y="109"/>
                  </a:cubicBezTo>
                  <a:cubicBezTo>
                    <a:pt x="13" y="109"/>
                    <a:pt x="12" y="109"/>
                    <a:pt x="12" y="109"/>
                  </a:cubicBezTo>
                  <a:cubicBezTo>
                    <a:pt x="12" y="109"/>
                    <a:pt x="12" y="109"/>
                    <a:pt x="12" y="109"/>
                  </a:cubicBezTo>
                  <a:cubicBezTo>
                    <a:pt x="11" y="109"/>
                    <a:pt x="11" y="109"/>
                    <a:pt x="10" y="108"/>
                  </a:cubicBezTo>
                  <a:close/>
                  <a:moveTo>
                    <a:pt x="185" y="103"/>
                  </a:moveTo>
                  <a:cubicBezTo>
                    <a:pt x="184" y="102"/>
                    <a:pt x="184" y="102"/>
                    <a:pt x="184" y="102"/>
                  </a:cubicBezTo>
                  <a:cubicBezTo>
                    <a:pt x="183" y="102"/>
                    <a:pt x="183" y="101"/>
                    <a:pt x="183" y="101"/>
                  </a:cubicBezTo>
                  <a:cubicBezTo>
                    <a:pt x="183" y="101"/>
                    <a:pt x="183" y="101"/>
                    <a:pt x="183" y="101"/>
                  </a:cubicBezTo>
                  <a:cubicBezTo>
                    <a:pt x="183" y="100"/>
                    <a:pt x="183" y="99"/>
                    <a:pt x="184" y="99"/>
                  </a:cubicBezTo>
                  <a:cubicBezTo>
                    <a:pt x="184" y="99"/>
                    <a:pt x="184" y="99"/>
                    <a:pt x="184" y="99"/>
                  </a:cubicBezTo>
                  <a:cubicBezTo>
                    <a:pt x="193" y="93"/>
                    <a:pt x="193" y="93"/>
                    <a:pt x="193" y="93"/>
                  </a:cubicBezTo>
                  <a:cubicBezTo>
                    <a:pt x="194" y="93"/>
                    <a:pt x="196" y="93"/>
                    <a:pt x="196" y="94"/>
                  </a:cubicBezTo>
                  <a:cubicBezTo>
                    <a:pt x="196" y="94"/>
                    <a:pt x="196" y="94"/>
                    <a:pt x="196" y="94"/>
                  </a:cubicBezTo>
                  <a:cubicBezTo>
                    <a:pt x="197" y="95"/>
                    <a:pt x="196" y="96"/>
                    <a:pt x="195" y="97"/>
                  </a:cubicBezTo>
                  <a:cubicBezTo>
                    <a:pt x="195" y="97"/>
                    <a:pt x="195" y="97"/>
                    <a:pt x="195" y="97"/>
                  </a:cubicBezTo>
                  <a:cubicBezTo>
                    <a:pt x="188" y="101"/>
                    <a:pt x="188" y="101"/>
                    <a:pt x="188" y="101"/>
                  </a:cubicBezTo>
                  <a:cubicBezTo>
                    <a:pt x="187" y="102"/>
                    <a:pt x="187" y="102"/>
                    <a:pt x="187" y="102"/>
                  </a:cubicBezTo>
                  <a:cubicBezTo>
                    <a:pt x="187" y="102"/>
                    <a:pt x="187" y="102"/>
                    <a:pt x="187" y="102"/>
                  </a:cubicBezTo>
                  <a:cubicBezTo>
                    <a:pt x="187" y="103"/>
                    <a:pt x="186" y="103"/>
                    <a:pt x="186" y="103"/>
                  </a:cubicBezTo>
                  <a:cubicBezTo>
                    <a:pt x="186" y="103"/>
                    <a:pt x="186" y="103"/>
                    <a:pt x="186" y="103"/>
                  </a:cubicBezTo>
                  <a:cubicBezTo>
                    <a:pt x="185" y="103"/>
                    <a:pt x="185" y="103"/>
                    <a:pt x="185" y="103"/>
                  </a:cubicBezTo>
                  <a:close/>
                  <a:moveTo>
                    <a:pt x="2" y="96"/>
                  </a:moveTo>
                  <a:cubicBezTo>
                    <a:pt x="2" y="96"/>
                    <a:pt x="2" y="96"/>
                    <a:pt x="2" y="96"/>
                  </a:cubicBezTo>
                  <a:cubicBezTo>
                    <a:pt x="2" y="96"/>
                    <a:pt x="2" y="96"/>
                    <a:pt x="2" y="96"/>
                  </a:cubicBezTo>
                  <a:cubicBezTo>
                    <a:pt x="2" y="95"/>
                    <a:pt x="2" y="95"/>
                    <a:pt x="1" y="95"/>
                  </a:cubicBezTo>
                  <a:cubicBezTo>
                    <a:pt x="1" y="95"/>
                    <a:pt x="1" y="95"/>
                    <a:pt x="1" y="95"/>
                  </a:cubicBezTo>
                  <a:cubicBezTo>
                    <a:pt x="1" y="94"/>
                    <a:pt x="1" y="94"/>
                    <a:pt x="1" y="94"/>
                  </a:cubicBezTo>
                  <a:cubicBezTo>
                    <a:pt x="1" y="94"/>
                    <a:pt x="1" y="93"/>
                    <a:pt x="1" y="93"/>
                  </a:cubicBezTo>
                  <a:cubicBezTo>
                    <a:pt x="1" y="93"/>
                    <a:pt x="1" y="93"/>
                    <a:pt x="1" y="93"/>
                  </a:cubicBezTo>
                  <a:cubicBezTo>
                    <a:pt x="1" y="92"/>
                    <a:pt x="0" y="91"/>
                    <a:pt x="0" y="91"/>
                  </a:cubicBezTo>
                  <a:cubicBezTo>
                    <a:pt x="0" y="91"/>
                    <a:pt x="0" y="91"/>
                    <a:pt x="0" y="91"/>
                  </a:cubicBezTo>
                  <a:cubicBezTo>
                    <a:pt x="0" y="90"/>
                    <a:pt x="0" y="90"/>
                    <a:pt x="0" y="90"/>
                  </a:cubicBezTo>
                  <a:cubicBezTo>
                    <a:pt x="0" y="90"/>
                    <a:pt x="0" y="90"/>
                    <a:pt x="0" y="90"/>
                  </a:cubicBezTo>
                  <a:cubicBezTo>
                    <a:pt x="0" y="90"/>
                    <a:pt x="0" y="89"/>
                    <a:pt x="0" y="89"/>
                  </a:cubicBezTo>
                  <a:cubicBezTo>
                    <a:pt x="0" y="89"/>
                    <a:pt x="0" y="89"/>
                    <a:pt x="0" y="89"/>
                  </a:cubicBezTo>
                  <a:cubicBezTo>
                    <a:pt x="0" y="83"/>
                    <a:pt x="0" y="83"/>
                    <a:pt x="0" y="83"/>
                  </a:cubicBezTo>
                  <a:cubicBezTo>
                    <a:pt x="0" y="82"/>
                    <a:pt x="1" y="81"/>
                    <a:pt x="2" y="81"/>
                  </a:cubicBezTo>
                  <a:cubicBezTo>
                    <a:pt x="2" y="81"/>
                    <a:pt x="2" y="81"/>
                    <a:pt x="2" y="81"/>
                  </a:cubicBezTo>
                  <a:cubicBezTo>
                    <a:pt x="3" y="81"/>
                    <a:pt x="4" y="82"/>
                    <a:pt x="4" y="83"/>
                  </a:cubicBezTo>
                  <a:cubicBezTo>
                    <a:pt x="4" y="83"/>
                    <a:pt x="4" y="83"/>
                    <a:pt x="4" y="83"/>
                  </a:cubicBezTo>
                  <a:cubicBezTo>
                    <a:pt x="4" y="89"/>
                    <a:pt x="4" y="89"/>
                    <a:pt x="4" y="89"/>
                  </a:cubicBezTo>
                  <a:cubicBezTo>
                    <a:pt x="4" y="89"/>
                    <a:pt x="4" y="89"/>
                    <a:pt x="4" y="90"/>
                  </a:cubicBezTo>
                  <a:cubicBezTo>
                    <a:pt x="4" y="90"/>
                    <a:pt x="4" y="90"/>
                    <a:pt x="4" y="90"/>
                  </a:cubicBezTo>
                  <a:cubicBezTo>
                    <a:pt x="4" y="90"/>
                    <a:pt x="4" y="90"/>
                    <a:pt x="4" y="90"/>
                  </a:cubicBezTo>
                  <a:cubicBezTo>
                    <a:pt x="4" y="90"/>
                    <a:pt x="4" y="90"/>
                    <a:pt x="4" y="90"/>
                  </a:cubicBezTo>
                  <a:cubicBezTo>
                    <a:pt x="4" y="91"/>
                    <a:pt x="4" y="91"/>
                    <a:pt x="5" y="92"/>
                  </a:cubicBezTo>
                  <a:cubicBezTo>
                    <a:pt x="5" y="92"/>
                    <a:pt x="5" y="92"/>
                    <a:pt x="5" y="92"/>
                  </a:cubicBezTo>
                  <a:cubicBezTo>
                    <a:pt x="5" y="92"/>
                    <a:pt x="5" y="92"/>
                    <a:pt x="5" y="93"/>
                  </a:cubicBezTo>
                  <a:cubicBezTo>
                    <a:pt x="5" y="93"/>
                    <a:pt x="5" y="93"/>
                    <a:pt x="5" y="93"/>
                  </a:cubicBezTo>
                  <a:cubicBezTo>
                    <a:pt x="5" y="93"/>
                    <a:pt x="5" y="93"/>
                    <a:pt x="5" y="93"/>
                  </a:cubicBezTo>
                  <a:cubicBezTo>
                    <a:pt x="5" y="93"/>
                    <a:pt x="5" y="94"/>
                    <a:pt x="5" y="94"/>
                  </a:cubicBezTo>
                  <a:cubicBezTo>
                    <a:pt x="5" y="94"/>
                    <a:pt x="5" y="94"/>
                    <a:pt x="5" y="94"/>
                  </a:cubicBezTo>
                  <a:cubicBezTo>
                    <a:pt x="5" y="94"/>
                    <a:pt x="5" y="94"/>
                    <a:pt x="5" y="94"/>
                  </a:cubicBezTo>
                  <a:cubicBezTo>
                    <a:pt x="5" y="94"/>
                    <a:pt x="5" y="94"/>
                    <a:pt x="5" y="94"/>
                  </a:cubicBezTo>
                  <a:cubicBezTo>
                    <a:pt x="6" y="95"/>
                    <a:pt x="6" y="96"/>
                    <a:pt x="5" y="97"/>
                  </a:cubicBezTo>
                  <a:cubicBezTo>
                    <a:pt x="5" y="97"/>
                    <a:pt x="5" y="97"/>
                    <a:pt x="5" y="97"/>
                  </a:cubicBezTo>
                  <a:cubicBezTo>
                    <a:pt x="4" y="97"/>
                    <a:pt x="4" y="97"/>
                    <a:pt x="4" y="97"/>
                  </a:cubicBezTo>
                  <a:cubicBezTo>
                    <a:pt x="4" y="97"/>
                    <a:pt x="4" y="97"/>
                    <a:pt x="4" y="97"/>
                  </a:cubicBezTo>
                  <a:cubicBezTo>
                    <a:pt x="3" y="97"/>
                    <a:pt x="2" y="96"/>
                    <a:pt x="2" y="96"/>
                  </a:cubicBezTo>
                  <a:close/>
                  <a:moveTo>
                    <a:pt x="199" y="86"/>
                  </a:moveTo>
                  <a:cubicBezTo>
                    <a:pt x="199" y="74"/>
                    <a:pt x="199" y="74"/>
                    <a:pt x="199" y="74"/>
                  </a:cubicBezTo>
                  <a:cubicBezTo>
                    <a:pt x="199" y="73"/>
                    <a:pt x="200" y="72"/>
                    <a:pt x="201" y="72"/>
                  </a:cubicBezTo>
                  <a:cubicBezTo>
                    <a:pt x="201" y="72"/>
                    <a:pt x="201" y="72"/>
                    <a:pt x="201" y="72"/>
                  </a:cubicBezTo>
                  <a:cubicBezTo>
                    <a:pt x="203" y="72"/>
                    <a:pt x="203" y="73"/>
                    <a:pt x="203" y="74"/>
                  </a:cubicBezTo>
                  <a:cubicBezTo>
                    <a:pt x="203" y="74"/>
                    <a:pt x="203" y="74"/>
                    <a:pt x="203" y="74"/>
                  </a:cubicBezTo>
                  <a:cubicBezTo>
                    <a:pt x="203" y="86"/>
                    <a:pt x="203" y="86"/>
                    <a:pt x="203" y="86"/>
                  </a:cubicBezTo>
                  <a:cubicBezTo>
                    <a:pt x="203" y="87"/>
                    <a:pt x="203" y="88"/>
                    <a:pt x="201" y="88"/>
                  </a:cubicBezTo>
                  <a:cubicBezTo>
                    <a:pt x="201" y="88"/>
                    <a:pt x="201" y="88"/>
                    <a:pt x="201" y="88"/>
                  </a:cubicBezTo>
                  <a:cubicBezTo>
                    <a:pt x="200" y="88"/>
                    <a:pt x="199" y="87"/>
                    <a:pt x="199" y="86"/>
                  </a:cubicBezTo>
                  <a:close/>
                  <a:moveTo>
                    <a:pt x="0" y="71"/>
                  </a:moveTo>
                  <a:cubicBezTo>
                    <a:pt x="0" y="69"/>
                    <a:pt x="0" y="69"/>
                    <a:pt x="0" y="69"/>
                  </a:cubicBezTo>
                  <a:cubicBezTo>
                    <a:pt x="0" y="68"/>
                    <a:pt x="0" y="67"/>
                    <a:pt x="0" y="66"/>
                  </a:cubicBezTo>
                  <a:cubicBezTo>
                    <a:pt x="0" y="66"/>
                    <a:pt x="0" y="66"/>
                    <a:pt x="0" y="66"/>
                  </a:cubicBezTo>
                  <a:cubicBezTo>
                    <a:pt x="0" y="66"/>
                    <a:pt x="1" y="66"/>
                    <a:pt x="1" y="65"/>
                  </a:cubicBezTo>
                  <a:cubicBezTo>
                    <a:pt x="1" y="65"/>
                    <a:pt x="1" y="65"/>
                    <a:pt x="1" y="65"/>
                  </a:cubicBezTo>
                  <a:cubicBezTo>
                    <a:pt x="1" y="65"/>
                    <a:pt x="1" y="65"/>
                    <a:pt x="1" y="65"/>
                  </a:cubicBezTo>
                  <a:cubicBezTo>
                    <a:pt x="1" y="65"/>
                    <a:pt x="1" y="65"/>
                    <a:pt x="1" y="65"/>
                  </a:cubicBezTo>
                  <a:cubicBezTo>
                    <a:pt x="1" y="65"/>
                    <a:pt x="1" y="65"/>
                    <a:pt x="1" y="65"/>
                  </a:cubicBezTo>
                  <a:cubicBezTo>
                    <a:pt x="1" y="65"/>
                    <a:pt x="1" y="65"/>
                    <a:pt x="1" y="65"/>
                  </a:cubicBezTo>
                  <a:cubicBezTo>
                    <a:pt x="1" y="65"/>
                    <a:pt x="1" y="65"/>
                    <a:pt x="1" y="65"/>
                  </a:cubicBezTo>
                  <a:cubicBezTo>
                    <a:pt x="1" y="65"/>
                    <a:pt x="1" y="65"/>
                    <a:pt x="1" y="65"/>
                  </a:cubicBezTo>
                  <a:cubicBezTo>
                    <a:pt x="1" y="65"/>
                    <a:pt x="1" y="64"/>
                    <a:pt x="1" y="64"/>
                  </a:cubicBezTo>
                  <a:cubicBezTo>
                    <a:pt x="1" y="64"/>
                    <a:pt x="1" y="64"/>
                    <a:pt x="1" y="64"/>
                  </a:cubicBezTo>
                  <a:cubicBezTo>
                    <a:pt x="1" y="63"/>
                    <a:pt x="2" y="62"/>
                    <a:pt x="2" y="62"/>
                  </a:cubicBezTo>
                  <a:cubicBezTo>
                    <a:pt x="2" y="62"/>
                    <a:pt x="2" y="62"/>
                    <a:pt x="2" y="62"/>
                  </a:cubicBezTo>
                  <a:cubicBezTo>
                    <a:pt x="2" y="61"/>
                    <a:pt x="3" y="61"/>
                    <a:pt x="3" y="60"/>
                  </a:cubicBezTo>
                  <a:cubicBezTo>
                    <a:pt x="3" y="60"/>
                    <a:pt x="3" y="60"/>
                    <a:pt x="3" y="60"/>
                  </a:cubicBezTo>
                  <a:cubicBezTo>
                    <a:pt x="3" y="60"/>
                    <a:pt x="3" y="60"/>
                    <a:pt x="3" y="59"/>
                  </a:cubicBezTo>
                  <a:cubicBezTo>
                    <a:pt x="3" y="59"/>
                    <a:pt x="3" y="59"/>
                    <a:pt x="3" y="59"/>
                  </a:cubicBezTo>
                  <a:cubicBezTo>
                    <a:pt x="4" y="59"/>
                    <a:pt x="4" y="59"/>
                    <a:pt x="4" y="59"/>
                  </a:cubicBezTo>
                  <a:cubicBezTo>
                    <a:pt x="4" y="59"/>
                    <a:pt x="4" y="59"/>
                    <a:pt x="4" y="59"/>
                  </a:cubicBezTo>
                  <a:cubicBezTo>
                    <a:pt x="4" y="58"/>
                    <a:pt x="6" y="58"/>
                    <a:pt x="7" y="59"/>
                  </a:cubicBezTo>
                  <a:cubicBezTo>
                    <a:pt x="7" y="59"/>
                    <a:pt x="7" y="59"/>
                    <a:pt x="7" y="59"/>
                  </a:cubicBezTo>
                  <a:cubicBezTo>
                    <a:pt x="7" y="59"/>
                    <a:pt x="8" y="61"/>
                    <a:pt x="7" y="61"/>
                  </a:cubicBezTo>
                  <a:cubicBezTo>
                    <a:pt x="7" y="61"/>
                    <a:pt x="7" y="61"/>
                    <a:pt x="7" y="61"/>
                  </a:cubicBezTo>
                  <a:cubicBezTo>
                    <a:pt x="7" y="61"/>
                    <a:pt x="7" y="62"/>
                    <a:pt x="7" y="62"/>
                  </a:cubicBezTo>
                  <a:cubicBezTo>
                    <a:pt x="7" y="62"/>
                    <a:pt x="7" y="62"/>
                    <a:pt x="7" y="62"/>
                  </a:cubicBezTo>
                  <a:cubicBezTo>
                    <a:pt x="6" y="62"/>
                    <a:pt x="6" y="62"/>
                    <a:pt x="6" y="62"/>
                  </a:cubicBezTo>
                  <a:cubicBezTo>
                    <a:pt x="6" y="62"/>
                    <a:pt x="6" y="62"/>
                    <a:pt x="6" y="62"/>
                  </a:cubicBezTo>
                  <a:cubicBezTo>
                    <a:pt x="6" y="62"/>
                    <a:pt x="6" y="62"/>
                    <a:pt x="6" y="62"/>
                  </a:cubicBezTo>
                  <a:cubicBezTo>
                    <a:pt x="6" y="62"/>
                    <a:pt x="6" y="62"/>
                    <a:pt x="6" y="62"/>
                  </a:cubicBezTo>
                  <a:cubicBezTo>
                    <a:pt x="6" y="62"/>
                    <a:pt x="6" y="62"/>
                    <a:pt x="6" y="62"/>
                  </a:cubicBezTo>
                  <a:cubicBezTo>
                    <a:pt x="6" y="62"/>
                    <a:pt x="6" y="63"/>
                    <a:pt x="6" y="63"/>
                  </a:cubicBezTo>
                  <a:cubicBezTo>
                    <a:pt x="6" y="63"/>
                    <a:pt x="6" y="63"/>
                    <a:pt x="6" y="63"/>
                  </a:cubicBezTo>
                  <a:cubicBezTo>
                    <a:pt x="5" y="64"/>
                    <a:pt x="5" y="64"/>
                    <a:pt x="5" y="65"/>
                  </a:cubicBezTo>
                  <a:cubicBezTo>
                    <a:pt x="5" y="65"/>
                    <a:pt x="5" y="65"/>
                    <a:pt x="5" y="65"/>
                  </a:cubicBezTo>
                  <a:cubicBezTo>
                    <a:pt x="5" y="65"/>
                    <a:pt x="5" y="66"/>
                    <a:pt x="5" y="66"/>
                  </a:cubicBezTo>
                  <a:cubicBezTo>
                    <a:pt x="5" y="66"/>
                    <a:pt x="5" y="66"/>
                    <a:pt x="5" y="66"/>
                  </a:cubicBezTo>
                  <a:cubicBezTo>
                    <a:pt x="5" y="66"/>
                    <a:pt x="5" y="66"/>
                    <a:pt x="5" y="66"/>
                  </a:cubicBezTo>
                  <a:cubicBezTo>
                    <a:pt x="5" y="66"/>
                    <a:pt x="5" y="66"/>
                    <a:pt x="5" y="66"/>
                  </a:cubicBezTo>
                  <a:cubicBezTo>
                    <a:pt x="4" y="67"/>
                    <a:pt x="4" y="67"/>
                    <a:pt x="4" y="67"/>
                  </a:cubicBezTo>
                  <a:cubicBezTo>
                    <a:pt x="4" y="67"/>
                    <a:pt x="4" y="67"/>
                    <a:pt x="4" y="67"/>
                  </a:cubicBezTo>
                  <a:cubicBezTo>
                    <a:pt x="4" y="68"/>
                    <a:pt x="4" y="68"/>
                    <a:pt x="4" y="69"/>
                  </a:cubicBezTo>
                  <a:cubicBezTo>
                    <a:pt x="4" y="69"/>
                    <a:pt x="4" y="69"/>
                    <a:pt x="4" y="69"/>
                  </a:cubicBezTo>
                  <a:cubicBezTo>
                    <a:pt x="4" y="71"/>
                    <a:pt x="4" y="71"/>
                    <a:pt x="4" y="71"/>
                  </a:cubicBezTo>
                  <a:cubicBezTo>
                    <a:pt x="4" y="72"/>
                    <a:pt x="3" y="73"/>
                    <a:pt x="2" y="73"/>
                  </a:cubicBezTo>
                  <a:cubicBezTo>
                    <a:pt x="2" y="73"/>
                    <a:pt x="2" y="73"/>
                    <a:pt x="2" y="73"/>
                  </a:cubicBezTo>
                  <a:cubicBezTo>
                    <a:pt x="1" y="73"/>
                    <a:pt x="0" y="72"/>
                    <a:pt x="0" y="71"/>
                  </a:cubicBezTo>
                  <a:close/>
                  <a:moveTo>
                    <a:pt x="199" y="62"/>
                  </a:moveTo>
                  <a:cubicBezTo>
                    <a:pt x="199" y="56"/>
                    <a:pt x="199" y="56"/>
                    <a:pt x="199" y="56"/>
                  </a:cubicBezTo>
                  <a:cubicBezTo>
                    <a:pt x="199" y="55"/>
                    <a:pt x="199" y="53"/>
                    <a:pt x="198" y="52"/>
                  </a:cubicBezTo>
                  <a:cubicBezTo>
                    <a:pt x="198" y="52"/>
                    <a:pt x="198" y="52"/>
                    <a:pt x="198" y="52"/>
                  </a:cubicBezTo>
                  <a:cubicBezTo>
                    <a:pt x="198" y="52"/>
                    <a:pt x="198" y="52"/>
                    <a:pt x="198" y="52"/>
                  </a:cubicBezTo>
                  <a:cubicBezTo>
                    <a:pt x="197" y="51"/>
                    <a:pt x="197" y="50"/>
                    <a:pt x="198" y="49"/>
                  </a:cubicBezTo>
                  <a:cubicBezTo>
                    <a:pt x="198" y="49"/>
                    <a:pt x="198" y="49"/>
                    <a:pt x="198" y="49"/>
                  </a:cubicBezTo>
                  <a:cubicBezTo>
                    <a:pt x="199" y="49"/>
                    <a:pt x="200" y="49"/>
                    <a:pt x="201" y="50"/>
                  </a:cubicBezTo>
                  <a:cubicBezTo>
                    <a:pt x="201" y="50"/>
                    <a:pt x="201" y="50"/>
                    <a:pt x="201" y="50"/>
                  </a:cubicBezTo>
                  <a:cubicBezTo>
                    <a:pt x="202" y="51"/>
                    <a:pt x="203" y="54"/>
                    <a:pt x="203" y="56"/>
                  </a:cubicBezTo>
                  <a:cubicBezTo>
                    <a:pt x="203" y="56"/>
                    <a:pt x="203" y="56"/>
                    <a:pt x="203" y="56"/>
                  </a:cubicBezTo>
                  <a:cubicBezTo>
                    <a:pt x="203" y="62"/>
                    <a:pt x="203" y="62"/>
                    <a:pt x="203" y="62"/>
                  </a:cubicBezTo>
                  <a:cubicBezTo>
                    <a:pt x="203" y="63"/>
                    <a:pt x="203" y="64"/>
                    <a:pt x="201" y="64"/>
                  </a:cubicBezTo>
                  <a:cubicBezTo>
                    <a:pt x="201" y="64"/>
                    <a:pt x="201" y="64"/>
                    <a:pt x="201" y="64"/>
                  </a:cubicBezTo>
                  <a:cubicBezTo>
                    <a:pt x="200" y="64"/>
                    <a:pt x="199" y="63"/>
                    <a:pt x="199" y="62"/>
                  </a:cubicBezTo>
                  <a:close/>
                  <a:moveTo>
                    <a:pt x="6" y="62"/>
                  </a:moveTo>
                  <a:cubicBezTo>
                    <a:pt x="6" y="62"/>
                    <a:pt x="6" y="62"/>
                    <a:pt x="6" y="62"/>
                  </a:cubicBezTo>
                  <a:cubicBezTo>
                    <a:pt x="6" y="62"/>
                    <a:pt x="6" y="62"/>
                    <a:pt x="6" y="62"/>
                  </a:cubicBezTo>
                  <a:close/>
                  <a:moveTo>
                    <a:pt x="9" y="52"/>
                  </a:moveTo>
                  <a:cubicBezTo>
                    <a:pt x="8" y="51"/>
                    <a:pt x="8" y="50"/>
                    <a:pt x="9" y="49"/>
                  </a:cubicBezTo>
                  <a:cubicBezTo>
                    <a:pt x="9" y="49"/>
                    <a:pt x="9" y="49"/>
                    <a:pt x="9" y="49"/>
                  </a:cubicBezTo>
                  <a:cubicBezTo>
                    <a:pt x="9" y="48"/>
                    <a:pt x="9" y="48"/>
                    <a:pt x="10" y="47"/>
                  </a:cubicBezTo>
                  <a:cubicBezTo>
                    <a:pt x="10" y="47"/>
                    <a:pt x="10" y="47"/>
                    <a:pt x="10" y="47"/>
                  </a:cubicBezTo>
                  <a:cubicBezTo>
                    <a:pt x="12" y="46"/>
                    <a:pt x="14" y="45"/>
                    <a:pt x="17" y="45"/>
                  </a:cubicBezTo>
                  <a:cubicBezTo>
                    <a:pt x="17" y="45"/>
                    <a:pt x="17" y="45"/>
                    <a:pt x="17" y="45"/>
                  </a:cubicBezTo>
                  <a:cubicBezTo>
                    <a:pt x="17" y="45"/>
                    <a:pt x="17" y="45"/>
                    <a:pt x="18" y="45"/>
                  </a:cubicBezTo>
                  <a:cubicBezTo>
                    <a:pt x="18" y="45"/>
                    <a:pt x="18" y="45"/>
                    <a:pt x="18" y="45"/>
                  </a:cubicBezTo>
                  <a:cubicBezTo>
                    <a:pt x="21" y="45"/>
                    <a:pt x="21" y="45"/>
                    <a:pt x="21" y="45"/>
                  </a:cubicBezTo>
                  <a:cubicBezTo>
                    <a:pt x="23" y="45"/>
                    <a:pt x="23" y="46"/>
                    <a:pt x="23" y="47"/>
                  </a:cubicBezTo>
                  <a:cubicBezTo>
                    <a:pt x="23" y="47"/>
                    <a:pt x="23" y="47"/>
                    <a:pt x="23" y="47"/>
                  </a:cubicBezTo>
                  <a:cubicBezTo>
                    <a:pt x="23" y="49"/>
                    <a:pt x="22" y="49"/>
                    <a:pt x="21" y="49"/>
                  </a:cubicBezTo>
                  <a:cubicBezTo>
                    <a:pt x="21" y="49"/>
                    <a:pt x="21" y="49"/>
                    <a:pt x="21" y="49"/>
                  </a:cubicBezTo>
                  <a:cubicBezTo>
                    <a:pt x="17" y="49"/>
                    <a:pt x="17" y="49"/>
                    <a:pt x="17" y="49"/>
                  </a:cubicBezTo>
                  <a:cubicBezTo>
                    <a:pt x="17" y="49"/>
                    <a:pt x="17" y="49"/>
                    <a:pt x="17" y="49"/>
                  </a:cubicBezTo>
                  <a:cubicBezTo>
                    <a:pt x="17" y="49"/>
                    <a:pt x="17" y="49"/>
                    <a:pt x="17" y="49"/>
                  </a:cubicBezTo>
                  <a:cubicBezTo>
                    <a:pt x="15" y="49"/>
                    <a:pt x="14" y="49"/>
                    <a:pt x="13" y="50"/>
                  </a:cubicBezTo>
                  <a:cubicBezTo>
                    <a:pt x="13" y="50"/>
                    <a:pt x="13" y="50"/>
                    <a:pt x="13" y="50"/>
                  </a:cubicBezTo>
                  <a:cubicBezTo>
                    <a:pt x="12" y="51"/>
                    <a:pt x="12" y="51"/>
                    <a:pt x="12" y="51"/>
                  </a:cubicBezTo>
                  <a:cubicBezTo>
                    <a:pt x="12" y="51"/>
                    <a:pt x="12" y="51"/>
                    <a:pt x="12" y="51"/>
                  </a:cubicBezTo>
                  <a:cubicBezTo>
                    <a:pt x="11" y="52"/>
                    <a:pt x="11" y="52"/>
                    <a:pt x="10" y="52"/>
                  </a:cubicBezTo>
                  <a:cubicBezTo>
                    <a:pt x="10" y="52"/>
                    <a:pt x="10" y="52"/>
                    <a:pt x="10" y="52"/>
                  </a:cubicBezTo>
                  <a:cubicBezTo>
                    <a:pt x="10" y="52"/>
                    <a:pt x="9" y="52"/>
                    <a:pt x="9" y="52"/>
                  </a:cubicBezTo>
                  <a:close/>
                  <a:moveTo>
                    <a:pt x="31" y="47"/>
                  </a:moveTo>
                  <a:cubicBezTo>
                    <a:pt x="30" y="46"/>
                    <a:pt x="31" y="45"/>
                    <a:pt x="32" y="45"/>
                  </a:cubicBezTo>
                  <a:cubicBezTo>
                    <a:pt x="32" y="45"/>
                    <a:pt x="32" y="45"/>
                    <a:pt x="32" y="45"/>
                  </a:cubicBezTo>
                  <a:cubicBezTo>
                    <a:pt x="42" y="39"/>
                    <a:pt x="42" y="39"/>
                    <a:pt x="42" y="39"/>
                  </a:cubicBezTo>
                  <a:cubicBezTo>
                    <a:pt x="43" y="38"/>
                    <a:pt x="44" y="38"/>
                    <a:pt x="45" y="39"/>
                  </a:cubicBezTo>
                  <a:cubicBezTo>
                    <a:pt x="45" y="39"/>
                    <a:pt x="45" y="39"/>
                    <a:pt x="45" y="39"/>
                  </a:cubicBezTo>
                  <a:cubicBezTo>
                    <a:pt x="45" y="40"/>
                    <a:pt x="45" y="41"/>
                    <a:pt x="44" y="42"/>
                  </a:cubicBezTo>
                  <a:cubicBezTo>
                    <a:pt x="44" y="42"/>
                    <a:pt x="44" y="42"/>
                    <a:pt x="44" y="42"/>
                  </a:cubicBezTo>
                  <a:cubicBezTo>
                    <a:pt x="34" y="48"/>
                    <a:pt x="34" y="48"/>
                    <a:pt x="34" y="48"/>
                  </a:cubicBezTo>
                  <a:cubicBezTo>
                    <a:pt x="33" y="48"/>
                    <a:pt x="33" y="48"/>
                    <a:pt x="33" y="48"/>
                  </a:cubicBezTo>
                  <a:cubicBezTo>
                    <a:pt x="33" y="48"/>
                    <a:pt x="33" y="48"/>
                    <a:pt x="33" y="48"/>
                  </a:cubicBezTo>
                  <a:cubicBezTo>
                    <a:pt x="32" y="48"/>
                    <a:pt x="31" y="48"/>
                    <a:pt x="31" y="47"/>
                  </a:cubicBezTo>
                  <a:close/>
                  <a:moveTo>
                    <a:pt x="188" y="46"/>
                  </a:moveTo>
                  <a:cubicBezTo>
                    <a:pt x="178" y="40"/>
                    <a:pt x="178" y="40"/>
                    <a:pt x="178" y="40"/>
                  </a:cubicBezTo>
                  <a:cubicBezTo>
                    <a:pt x="177" y="40"/>
                    <a:pt x="177" y="38"/>
                    <a:pt x="177" y="38"/>
                  </a:cubicBezTo>
                  <a:cubicBezTo>
                    <a:pt x="177" y="38"/>
                    <a:pt x="177" y="38"/>
                    <a:pt x="177" y="38"/>
                  </a:cubicBezTo>
                  <a:cubicBezTo>
                    <a:pt x="178" y="37"/>
                    <a:pt x="179" y="36"/>
                    <a:pt x="180" y="37"/>
                  </a:cubicBezTo>
                  <a:cubicBezTo>
                    <a:pt x="180" y="37"/>
                    <a:pt x="180" y="37"/>
                    <a:pt x="180" y="37"/>
                  </a:cubicBezTo>
                  <a:cubicBezTo>
                    <a:pt x="190" y="43"/>
                    <a:pt x="190" y="43"/>
                    <a:pt x="190" y="43"/>
                  </a:cubicBezTo>
                  <a:cubicBezTo>
                    <a:pt x="191" y="43"/>
                    <a:pt x="191" y="45"/>
                    <a:pt x="191" y="46"/>
                  </a:cubicBezTo>
                  <a:cubicBezTo>
                    <a:pt x="191" y="46"/>
                    <a:pt x="191" y="46"/>
                    <a:pt x="191" y="46"/>
                  </a:cubicBezTo>
                  <a:cubicBezTo>
                    <a:pt x="191" y="46"/>
                    <a:pt x="190" y="47"/>
                    <a:pt x="189" y="47"/>
                  </a:cubicBezTo>
                  <a:cubicBezTo>
                    <a:pt x="189" y="47"/>
                    <a:pt x="189" y="47"/>
                    <a:pt x="189" y="47"/>
                  </a:cubicBezTo>
                  <a:cubicBezTo>
                    <a:pt x="189" y="47"/>
                    <a:pt x="189" y="46"/>
                    <a:pt x="188" y="46"/>
                  </a:cubicBezTo>
                  <a:close/>
                  <a:moveTo>
                    <a:pt x="52" y="35"/>
                  </a:moveTo>
                  <a:cubicBezTo>
                    <a:pt x="51" y="34"/>
                    <a:pt x="51" y="33"/>
                    <a:pt x="52" y="33"/>
                  </a:cubicBezTo>
                  <a:cubicBezTo>
                    <a:pt x="52" y="33"/>
                    <a:pt x="52" y="33"/>
                    <a:pt x="52" y="33"/>
                  </a:cubicBezTo>
                  <a:cubicBezTo>
                    <a:pt x="63" y="27"/>
                    <a:pt x="63" y="27"/>
                    <a:pt x="63" y="27"/>
                  </a:cubicBezTo>
                  <a:cubicBezTo>
                    <a:pt x="64" y="26"/>
                    <a:pt x="65" y="26"/>
                    <a:pt x="66" y="27"/>
                  </a:cubicBezTo>
                  <a:cubicBezTo>
                    <a:pt x="66" y="27"/>
                    <a:pt x="66" y="27"/>
                    <a:pt x="66" y="27"/>
                  </a:cubicBezTo>
                  <a:cubicBezTo>
                    <a:pt x="66" y="28"/>
                    <a:pt x="66" y="29"/>
                    <a:pt x="65" y="30"/>
                  </a:cubicBezTo>
                  <a:cubicBezTo>
                    <a:pt x="65" y="30"/>
                    <a:pt x="65" y="30"/>
                    <a:pt x="65" y="30"/>
                  </a:cubicBezTo>
                  <a:cubicBezTo>
                    <a:pt x="54" y="36"/>
                    <a:pt x="54" y="36"/>
                    <a:pt x="54" y="36"/>
                  </a:cubicBezTo>
                  <a:cubicBezTo>
                    <a:pt x="54" y="36"/>
                    <a:pt x="54" y="36"/>
                    <a:pt x="53" y="36"/>
                  </a:cubicBezTo>
                  <a:cubicBezTo>
                    <a:pt x="53" y="36"/>
                    <a:pt x="53" y="36"/>
                    <a:pt x="53" y="36"/>
                  </a:cubicBezTo>
                  <a:cubicBezTo>
                    <a:pt x="53" y="36"/>
                    <a:pt x="52" y="36"/>
                    <a:pt x="52" y="35"/>
                  </a:cubicBezTo>
                  <a:close/>
                  <a:moveTo>
                    <a:pt x="167" y="34"/>
                  </a:moveTo>
                  <a:cubicBezTo>
                    <a:pt x="157" y="28"/>
                    <a:pt x="157" y="28"/>
                    <a:pt x="157" y="28"/>
                  </a:cubicBezTo>
                  <a:cubicBezTo>
                    <a:pt x="156" y="28"/>
                    <a:pt x="156" y="26"/>
                    <a:pt x="156" y="26"/>
                  </a:cubicBezTo>
                  <a:cubicBezTo>
                    <a:pt x="156" y="26"/>
                    <a:pt x="156" y="26"/>
                    <a:pt x="156" y="26"/>
                  </a:cubicBezTo>
                  <a:cubicBezTo>
                    <a:pt x="157" y="25"/>
                    <a:pt x="158" y="24"/>
                    <a:pt x="159" y="25"/>
                  </a:cubicBezTo>
                  <a:cubicBezTo>
                    <a:pt x="159" y="25"/>
                    <a:pt x="159" y="25"/>
                    <a:pt x="159" y="25"/>
                  </a:cubicBezTo>
                  <a:cubicBezTo>
                    <a:pt x="169" y="31"/>
                    <a:pt x="169" y="31"/>
                    <a:pt x="169" y="31"/>
                  </a:cubicBezTo>
                  <a:cubicBezTo>
                    <a:pt x="170" y="31"/>
                    <a:pt x="171" y="33"/>
                    <a:pt x="170" y="34"/>
                  </a:cubicBezTo>
                  <a:cubicBezTo>
                    <a:pt x="170" y="34"/>
                    <a:pt x="170" y="34"/>
                    <a:pt x="170" y="34"/>
                  </a:cubicBezTo>
                  <a:cubicBezTo>
                    <a:pt x="170" y="34"/>
                    <a:pt x="169" y="35"/>
                    <a:pt x="168" y="35"/>
                  </a:cubicBezTo>
                  <a:cubicBezTo>
                    <a:pt x="168" y="35"/>
                    <a:pt x="168" y="35"/>
                    <a:pt x="168" y="35"/>
                  </a:cubicBezTo>
                  <a:cubicBezTo>
                    <a:pt x="168" y="35"/>
                    <a:pt x="168" y="34"/>
                    <a:pt x="167" y="34"/>
                  </a:cubicBezTo>
                  <a:close/>
                  <a:moveTo>
                    <a:pt x="72" y="23"/>
                  </a:moveTo>
                  <a:cubicBezTo>
                    <a:pt x="72" y="22"/>
                    <a:pt x="72" y="21"/>
                    <a:pt x="73" y="21"/>
                  </a:cubicBezTo>
                  <a:cubicBezTo>
                    <a:pt x="73" y="21"/>
                    <a:pt x="73" y="21"/>
                    <a:pt x="73" y="21"/>
                  </a:cubicBezTo>
                  <a:cubicBezTo>
                    <a:pt x="84" y="15"/>
                    <a:pt x="84" y="15"/>
                    <a:pt x="84" y="15"/>
                  </a:cubicBezTo>
                  <a:cubicBezTo>
                    <a:pt x="85" y="14"/>
                    <a:pt x="86" y="14"/>
                    <a:pt x="86" y="15"/>
                  </a:cubicBezTo>
                  <a:cubicBezTo>
                    <a:pt x="86" y="15"/>
                    <a:pt x="86" y="15"/>
                    <a:pt x="86" y="15"/>
                  </a:cubicBezTo>
                  <a:cubicBezTo>
                    <a:pt x="87" y="16"/>
                    <a:pt x="87" y="17"/>
                    <a:pt x="86" y="18"/>
                  </a:cubicBezTo>
                  <a:cubicBezTo>
                    <a:pt x="86" y="18"/>
                    <a:pt x="86" y="18"/>
                    <a:pt x="86" y="18"/>
                  </a:cubicBezTo>
                  <a:cubicBezTo>
                    <a:pt x="75" y="24"/>
                    <a:pt x="75" y="24"/>
                    <a:pt x="75" y="24"/>
                  </a:cubicBezTo>
                  <a:cubicBezTo>
                    <a:pt x="75" y="24"/>
                    <a:pt x="75" y="24"/>
                    <a:pt x="74" y="24"/>
                  </a:cubicBezTo>
                  <a:cubicBezTo>
                    <a:pt x="74" y="24"/>
                    <a:pt x="74" y="24"/>
                    <a:pt x="74" y="24"/>
                  </a:cubicBezTo>
                  <a:cubicBezTo>
                    <a:pt x="74" y="24"/>
                    <a:pt x="73" y="24"/>
                    <a:pt x="72" y="23"/>
                  </a:cubicBezTo>
                  <a:close/>
                  <a:moveTo>
                    <a:pt x="147" y="22"/>
                  </a:moveTo>
                  <a:cubicBezTo>
                    <a:pt x="136" y="16"/>
                    <a:pt x="136" y="16"/>
                    <a:pt x="136" y="16"/>
                  </a:cubicBezTo>
                  <a:cubicBezTo>
                    <a:pt x="135" y="16"/>
                    <a:pt x="135" y="14"/>
                    <a:pt x="136" y="13"/>
                  </a:cubicBezTo>
                  <a:cubicBezTo>
                    <a:pt x="136" y="13"/>
                    <a:pt x="136" y="13"/>
                    <a:pt x="136" y="13"/>
                  </a:cubicBezTo>
                  <a:cubicBezTo>
                    <a:pt x="136" y="13"/>
                    <a:pt x="137" y="12"/>
                    <a:pt x="138" y="13"/>
                  </a:cubicBezTo>
                  <a:cubicBezTo>
                    <a:pt x="138" y="13"/>
                    <a:pt x="138" y="13"/>
                    <a:pt x="138" y="13"/>
                  </a:cubicBezTo>
                  <a:cubicBezTo>
                    <a:pt x="149" y="19"/>
                    <a:pt x="149" y="19"/>
                    <a:pt x="149" y="19"/>
                  </a:cubicBezTo>
                  <a:cubicBezTo>
                    <a:pt x="150" y="19"/>
                    <a:pt x="150" y="21"/>
                    <a:pt x="149" y="21"/>
                  </a:cubicBezTo>
                  <a:cubicBezTo>
                    <a:pt x="149" y="21"/>
                    <a:pt x="149" y="21"/>
                    <a:pt x="149" y="21"/>
                  </a:cubicBezTo>
                  <a:cubicBezTo>
                    <a:pt x="149" y="22"/>
                    <a:pt x="148" y="22"/>
                    <a:pt x="148" y="22"/>
                  </a:cubicBezTo>
                  <a:cubicBezTo>
                    <a:pt x="148" y="22"/>
                    <a:pt x="148" y="22"/>
                    <a:pt x="148" y="22"/>
                  </a:cubicBezTo>
                  <a:cubicBezTo>
                    <a:pt x="147" y="22"/>
                    <a:pt x="147" y="22"/>
                    <a:pt x="147" y="22"/>
                  </a:cubicBezTo>
                  <a:close/>
                  <a:moveTo>
                    <a:pt x="93" y="11"/>
                  </a:moveTo>
                  <a:cubicBezTo>
                    <a:pt x="93" y="10"/>
                    <a:pt x="93" y="9"/>
                    <a:pt x="94" y="9"/>
                  </a:cubicBezTo>
                  <a:cubicBezTo>
                    <a:pt x="94" y="9"/>
                    <a:pt x="94" y="9"/>
                    <a:pt x="94" y="9"/>
                  </a:cubicBezTo>
                  <a:cubicBezTo>
                    <a:pt x="104" y="3"/>
                    <a:pt x="104" y="3"/>
                    <a:pt x="104" y="3"/>
                  </a:cubicBezTo>
                  <a:cubicBezTo>
                    <a:pt x="105" y="2"/>
                    <a:pt x="107" y="2"/>
                    <a:pt x="107" y="3"/>
                  </a:cubicBezTo>
                  <a:cubicBezTo>
                    <a:pt x="107" y="3"/>
                    <a:pt x="107" y="3"/>
                    <a:pt x="107" y="3"/>
                  </a:cubicBezTo>
                  <a:cubicBezTo>
                    <a:pt x="108" y="4"/>
                    <a:pt x="107" y="5"/>
                    <a:pt x="106" y="6"/>
                  </a:cubicBezTo>
                  <a:cubicBezTo>
                    <a:pt x="106" y="6"/>
                    <a:pt x="106" y="6"/>
                    <a:pt x="106" y="6"/>
                  </a:cubicBezTo>
                  <a:cubicBezTo>
                    <a:pt x="96" y="12"/>
                    <a:pt x="96" y="12"/>
                    <a:pt x="96" y="12"/>
                  </a:cubicBezTo>
                  <a:cubicBezTo>
                    <a:pt x="96" y="12"/>
                    <a:pt x="95" y="12"/>
                    <a:pt x="95" y="12"/>
                  </a:cubicBezTo>
                  <a:cubicBezTo>
                    <a:pt x="95" y="12"/>
                    <a:pt x="95" y="12"/>
                    <a:pt x="95" y="12"/>
                  </a:cubicBezTo>
                  <a:cubicBezTo>
                    <a:pt x="94" y="12"/>
                    <a:pt x="94" y="12"/>
                    <a:pt x="93" y="11"/>
                  </a:cubicBezTo>
                  <a:close/>
                  <a:moveTo>
                    <a:pt x="126" y="10"/>
                  </a:moveTo>
                  <a:cubicBezTo>
                    <a:pt x="116" y="4"/>
                    <a:pt x="116" y="4"/>
                    <a:pt x="116" y="4"/>
                  </a:cubicBezTo>
                  <a:cubicBezTo>
                    <a:pt x="115" y="4"/>
                    <a:pt x="114" y="2"/>
                    <a:pt x="115" y="1"/>
                  </a:cubicBezTo>
                  <a:cubicBezTo>
                    <a:pt x="115" y="1"/>
                    <a:pt x="115" y="1"/>
                    <a:pt x="115" y="1"/>
                  </a:cubicBezTo>
                  <a:cubicBezTo>
                    <a:pt x="115" y="0"/>
                    <a:pt x="117" y="0"/>
                    <a:pt x="118" y="1"/>
                  </a:cubicBezTo>
                  <a:cubicBezTo>
                    <a:pt x="118" y="1"/>
                    <a:pt x="118" y="1"/>
                    <a:pt x="118" y="1"/>
                  </a:cubicBezTo>
                  <a:cubicBezTo>
                    <a:pt x="118" y="1"/>
                    <a:pt x="118" y="1"/>
                    <a:pt x="118" y="1"/>
                  </a:cubicBezTo>
                  <a:cubicBezTo>
                    <a:pt x="128" y="7"/>
                    <a:pt x="128" y="7"/>
                    <a:pt x="128" y="7"/>
                  </a:cubicBezTo>
                  <a:cubicBezTo>
                    <a:pt x="129" y="7"/>
                    <a:pt x="129" y="9"/>
                    <a:pt x="129" y="9"/>
                  </a:cubicBezTo>
                  <a:cubicBezTo>
                    <a:pt x="129" y="9"/>
                    <a:pt x="129" y="9"/>
                    <a:pt x="129" y="9"/>
                  </a:cubicBezTo>
                  <a:cubicBezTo>
                    <a:pt x="128" y="10"/>
                    <a:pt x="128" y="10"/>
                    <a:pt x="127" y="10"/>
                  </a:cubicBezTo>
                  <a:cubicBezTo>
                    <a:pt x="127" y="10"/>
                    <a:pt x="127" y="10"/>
                    <a:pt x="127" y="10"/>
                  </a:cubicBezTo>
                  <a:cubicBezTo>
                    <a:pt x="127" y="10"/>
                    <a:pt x="126" y="10"/>
                    <a:pt x="12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sp>
          <p:nvSpPr>
            <p:cNvPr id="138" name="Freeform 137"/>
            <p:cNvSpPr>
              <a:spLocks noEditPoints="1"/>
            </p:cNvSpPr>
            <p:nvPr/>
          </p:nvSpPr>
          <p:spPr bwMode="auto">
            <a:xfrm>
              <a:off x="5094288" y="4049713"/>
              <a:ext cx="269875" cy="32067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5" dirty="0"/>
            </a:p>
          </p:txBody>
        </p:sp>
      </p:grpSp>
      <p:sp>
        <p:nvSpPr>
          <p:cNvPr id="139" name="TextBox 138"/>
          <p:cNvSpPr txBox="1"/>
          <p:nvPr/>
        </p:nvSpPr>
        <p:spPr>
          <a:xfrm>
            <a:off x="8050204" y="3374676"/>
            <a:ext cx="3939493" cy="843655"/>
          </a:xfrm>
          <a:prstGeom prst="rect">
            <a:avLst/>
          </a:prstGeom>
          <a:noFill/>
        </p:spPr>
        <p:txBody>
          <a:bodyPr wrap="square" lIns="179285" tIns="143428" rIns="179285" bIns="143428" rtlCol="0">
            <a:spAutoFit/>
          </a:bodyPr>
          <a:lstStyle/>
          <a:p>
            <a:pPr>
              <a:lnSpc>
                <a:spcPct val="90000"/>
              </a:lnSpc>
            </a:pPr>
            <a:r>
              <a:rPr lang="en-US" sz="2000" dirty="0">
                <a:latin typeface="Segoe UI" panose="020B0502040204020203" pitchFamily="34" charset="0"/>
                <a:cs typeface="Segoe UI" panose="020B0502040204020203" pitchFamily="34" charset="0"/>
              </a:rPr>
              <a:t>Important data may go without the protection it should have</a:t>
            </a:r>
            <a:endParaRPr lang="en-GB"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140" name="Picture 2"/>
          <p:cNvPicPr>
            <a:picLocks noChangeAspect="1" noChangeArrowheads="1"/>
          </p:cNvPicPr>
          <p:nvPr/>
        </p:nvPicPr>
        <p:blipFill>
          <a:blip r:embed="rId4"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9383679" y="2741739"/>
            <a:ext cx="1175665" cy="673707"/>
          </a:xfrm>
          <a:prstGeom prst="rect">
            <a:avLst/>
          </a:prstGeom>
          <a:solidFill>
            <a:srgbClr val="FFFFFF"/>
          </a:solidFill>
          <a:ln>
            <a:noFill/>
          </a:ln>
          <a:effectLst/>
          <a:extLst/>
        </p:spPr>
      </p:pic>
      <p:sp>
        <p:nvSpPr>
          <p:cNvPr id="141" name="TextBox 140"/>
          <p:cNvSpPr txBox="1"/>
          <p:nvPr/>
        </p:nvSpPr>
        <p:spPr>
          <a:xfrm>
            <a:off x="2063710" y="3806718"/>
            <a:ext cx="2811460" cy="566656"/>
          </a:xfrm>
          <a:prstGeom prst="rect">
            <a:avLst/>
          </a:prstGeom>
          <a:noFill/>
        </p:spPr>
        <p:txBody>
          <a:bodyPr wrap="none" lIns="179285" tIns="143428" rIns="179285" bIns="143428" rtlCol="0">
            <a:spAutoFit/>
          </a:bodyPr>
          <a:lstStyle/>
          <a:p>
            <a:pPr>
              <a:lnSpc>
                <a:spcPct val="90000"/>
              </a:lnSpc>
            </a:pPr>
            <a:r>
              <a:rPr lang="en-GB"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Operation Challenges</a:t>
            </a:r>
          </a:p>
        </p:txBody>
      </p:sp>
      <p:sp>
        <p:nvSpPr>
          <p:cNvPr id="142" name="Equal 141"/>
          <p:cNvSpPr/>
          <p:nvPr/>
        </p:nvSpPr>
        <p:spPr bwMode="auto">
          <a:xfrm>
            <a:off x="6927424" y="2940357"/>
            <a:ext cx="1122781" cy="676718"/>
          </a:xfrm>
          <a:prstGeom prst="mathEqual">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dirty="0">
              <a:gradFill>
                <a:gsLst>
                  <a:gs pos="0">
                    <a:srgbClr val="FFFFFF"/>
                  </a:gs>
                  <a:gs pos="100000">
                    <a:srgbClr val="FFFFFF"/>
                  </a:gs>
                </a:gsLst>
                <a:lin ang="5400000" scaled="0"/>
              </a:gradFill>
            </a:endParaRPr>
          </a:p>
        </p:txBody>
      </p:sp>
      <p:sp>
        <p:nvSpPr>
          <p:cNvPr id="143" name="Plus 142"/>
          <p:cNvSpPr/>
          <p:nvPr/>
        </p:nvSpPr>
        <p:spPr bwMode="auto">
          <a:xfrm>
            <a:off x="3125747" y="2926549"/>
            <a:ext cx="865058" cy="704334"/>
          </a:xfrm>
          <a:prstGeom prst="mathPlu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GB" sz="1961" dirty="0">
              <a:gradFill>
                <a:gsLst>
                  <a:gs pos="0">
                    <a:srgbClr val="FFFFFF"/>
                  </a:gs>
                  <a:gs pos="100000">
                    <a:srgbClr val="FFFFFF"/>
                  </a:gs>
                </a:gsLst>
                <a:lin ang="5400000" scaled="0"/>
              </a:gradFill>
            </a:endParaRPr>
          </a:p>
        </p:txBody>
      </p:sp>
      <p:sp>
        <p:nvSpPr>
          <p:cNvPr id="10" name="Slide Number Placeholder 9"/>
          <p:cNvSpPr>
            <a:spLocks noGrp="1"/>
          </p:cNvSpPr>
          <p:nvPr>
            <p:ph type="sldNum" sz="quarter" idx="12"/>
          </p:nvPr>
        </p:nvSpPr>
        <p:spPr/>
        <p:txBody>
          <a:bodyPr/>
          <a:lstStyle/>
          <a:p>
            <a:fld id="{AFFF257A-30C5-4AFB-911B-BE4CEEA1EA82}" type="slidenum">
              <a:rPr lang="en-US" smtClean="0">
                <a:solidFill>
                  <a:prstClr val="black">
                    <a:tint val="75000"/>
                  </a:prstClr>
                </a:solidFill>
              </a:rPr>
              <a:pPr/>
              <a:t>3</a:t>
            </a:fld>
            <a:endParaRPr lang="en-US" dirty="0">
              <a:solidFill>
                <a:prstClr val="black">
                  <a:tint val="75000"/>
                </a:prstClr>
              </a:solidFill>
            </a:endParaRPr>
          </a:p>
        </p:txBody>
      </p:sp>
    </p:spTree>
    <p:extLst>
      <p:ext uri="{BB962C8B-B14F-4D97-AF65-F5344CB8AC3E}">
        <p14:creationId xmlns:p14="http://schemas.microsoft.com/office/powerpoint/2010/main" val="423994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30</a:t>
            </a:fld>
            <a:endParaRPr lang="en-US" dirty="0">
              <a:solidFill>
                <a:prstClr val="black">
                  <a:tint val="75000"/>
                </a:prstClr>
              </a:solidFill>
            </a:endParaRPr>
          </a:p>
        </p:txBody>
      </p:sp>
      <p:sp>
        <p:nvSpPr>
          <p:cNvPr id="4" name="Text Placeholder 3"/>
          <p:cNvSpPr>
            <a:spLocks noGrp="1"/>
          </p:cNvSpPr>
          <p:nvPr>
            <p:ph type="body" sz="quarter" idx="13"/>
          </p:nvPr>
        </p:nvSpPr>
        <p:spPr/>
        <p:txBody>
          <a:bodyPr/>
          <a:lstStyle/>
          <a:p>
            <a:pPr marL="457200" indent="-457200">
              <a:buFont typeface="+mj-lt"/>
              <a:buAutoNum type="arabicPeriod"/>
            </a:pPr>
            <a:r>
              <a:rPr lang="en-US" dirty="0"/>
              <a:t>Use the Backup option on the Getting Started section on the Settings blade</a:t>
            </a:r>
          </a:p>
        </p:txBody>
      </p:sp>
      <p:pic>
        <p:nvPicPr>
          <p:cNvPr id="6" name="Picture 5"/>
          <p:cNvPicPr>
            <a:picLocks noChangeAspect="1"/>
          </p:cNvPicPr>
          <p:nvPr/>
        </p:nvPicPr>
        <p:blipFill>
          <a:blip r:embed="rId2"/>
          <a:stretch>
            <a:fillRect/>
          </a:stretch>
        </p:blipFill>
        <p:spPr>
          <a:xfrm>
            <a:off x="2276475" y="1621796"/>
            <a:ext cx="6123781" cy="4802816"/>
          </a:xfrm>
          <a:prstGeom prst="rect">
            <a:avLst/>
          </a:prstGeom>
        </p:spPr>
      </p:pic>
    </p:spTree>
    <p:extLst>
      <p:ext uri="{BB962C8B-B14F-4D97-AF65-F5344CB8AC3E}">
        <p14:creationId xmlns:p14="http://schemas.microsoft.com/office/powerpoint/2010/main" val="2381497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Goal</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31</a:t>
            </a:fld>
            <a:endParaRPr lang="en-US"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6405320" y="1751302"/>
            <a:ext cx="5166142" cy="4503194"/>
          </a:xfrm>
          <a:prstGeom prst="rect">
            <a:avLst/>
          </a:prstGeom>
        </p:spPr>
      </p:pic>
      <p:sp>
        <p:nvSpPr>
          <p:cNvPr id="4" name="Text Placeholder 3"/>
          <p:cNvSpPr>
            <a:spLocks noGrp="1"/>
          </p:cNvSpPr>
          <p:nvPr>
            <p:ph type="body" sz="quarter" idx="13"/>
          </p:nvPr>
        </p:nvSpPr>
        <p:spPr/>
        <p:txBody>
          <a:bodyPr/>
          <a:lstStyle/>
          <a:p>
            <a:pPr marL="457200" indent="-457200">
              <a:buFont typeface="+mj-lt"/>
              <a:buAutoNum type="arabicPeriod"/>
            </a:pPr>
            <a:r>
              <a:rPr lang="en-US" dirty="0"/>
              <a:t>Choose between On-Premises or Azure workloads</a:t>
            </a:r>
          </a:p>
          <a:p>
            <a:pPr marL="457200" indent="-457200">
              <a:buFont typeface="+mj-lt"/>
              <a:buAutoNum type="arabicPeriod"/>
            </a:pPr>
            <a:r>
              <a:rPr lang="en-US" dirty="0"/>
              <a:t>Select the type of items you wish to backup</a:t>
            </a:r>
          </a:p>
          <a:p>
            <a:pPr marL="457200" indent="-457200">
              <a:buFont typeface="+mj-lt"/>
              <a:buAutoNum type="arabicPeriod"/>
            </a:pPr>
            <a:r>
              <a:rPr lang="en-US" dirty="0"/>
              <a:t>Create a Backup Policy</a:t>
            </a:r>
          </a:p>
          <a:p>
            <a:pPr marL="457200" indent="-457200">
              <a:buFont typeface="+mj-lt"/>
              <a:buAutoNum type="arabicPeriod"/>
            </a:pPr>
            <a:r>
              <a:rPr lang="en-US" dirty="0"/>
              <a:t>Choose the objects to be backed up</a:t>
            </a:r>
          </a:p>
          <a:p>
            <a:pPr marL="457200" indent="-457200">
              <a:buFont typeface="+mj-lt"/>
              <a:buAutoNum type="arabicPeriod"/>
            </a:pPr>
            <a:endParaRPr lang="en-US" dirty="0"/>
          </a:p>
        </p:txBody>
      </p:sp>
    </p:spTree>
    <p:extLst>
      <p:ext uri="{BB962C8B-B14F-4D97-AF65-F5344CB8AC3E}">
        <p14:creationId xmlns:p14="http://schemas.microsoft.com/office/powerpoint/2010/main" val="2278983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Connectivity for Azure Backup</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32</a:t>
            </a:fld>
            <a:endParaRPr lang="en-US" dirty="0">
              <a:solidFill>
                <a:prstClr val="black">
                  <a:tint val="75000"/>
                </a:prstClr>
              </a:solidFill>
            </a:endParaRPr>
          </a:p>
        </p:txBody>
      </p:sp>
      <p:sp>
        <p:nvSpPr>
          <p:cNvPr id="4" name="Text Placeholder 3"/>
          <p:cNvSpPr>
            <a:spLocks noGrp="1"/>
          </p:cNvSpPr>
          <p:nvPr>
            <p:ph type="body" sz="quarter" idx="13"/>
          </p:nvPr>
        </p:nvSpPr>
        <p:spPr/>
        <p:txBody>
          <a:bodyPr/>
          <a:lstStyle/>
          <a:p>
            <a:r>
              <a:rPr lang="en-US" sz="2000" dirty="0"/>
              <a:t>Backup Extension  connectivity  to Azure Public IPs</a:t>
            </a:r>
          </a:p>
          <a:p>
            <a:endParaRPr lang="en-US" sz="2000" dirty="0"/>
          </a:p>
          <a:p>
            <a:r>
              <a:rPr lang="en-US" sz="2000" dirty="0"/>
              <a:t> Network Security Groups</a:t>
            </a:r>
          </a:p>
          <a:p>
            <a:endParaRPr lang="en-US" sz="2000" dirty="0"/>
          </a:p>
          <a:p>
            <a:r>
              <a:rPr lang="en-US" dirty="0"/>
              <a:t>HTTP Proxy </a:t>
            </a:r>
          </a:p>
          <a:p>
            <a:endParaRPr lang="en-US" dirty="0"/>
          </a:p>
          <a:p>
            <a:endParaRPr lang="en-US" dirty="0"/>
          </a:p>
        </p:txBody>
      </p:sp>
      <p:pic>
        <p:nvPicPr>
          <p:cNvPr id="5" name="Picture 4"/>
          <p:cNvPicPr>
            <a:picLocks noChangeAspect="1"/>
          </p:cNvPicPr>
          <p:nvPr/>
        </p:nvPicPr>
        <p:blipFill>
          <a:blip r:embed="rId3"/>
          <a:stretch>
            <a:fillRect/>
          </a:stretch>
        </p:blipFill>
        <p:spPr>
          <a:xfrm>
            <a:off x="1055440" y="3284984"/>
            <a:ext cx="5743575" cy="2628900"/>
          </a:xfrm>
          <a:prstGeom prst="rect">
            <a:avLst/>
          </a:prstGeom>
        </p:spPr>
      </p:pic>
    </p:spTree>
    <p:extLst>
      <p:ext uri="{BB962C8B-B14F-4D97-AF65-F5344CB8AC3E}">
        <p14:creationId xmlns:p14="http://schemas.microsoft.com/office/powerpoint/2010/main" val="916947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rot="10800000">
            <a:off x="3983125" y="4556103"/>
            <a:ext cx="97840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10"/>
          <p:cNvSpPr/>
          <p:nvPr/>
        </p:nvSpPr>
        <p:spPr>
          <a:xfrm>
            <a:off x="7274633" y="2229379"/>
            <a:ext cx="97840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p:nvPr/>
        </p:nvSpPr>
        <p:spPr>
          <a:xfrm rot="10800000">
            <a:off x="7997173" y="4466883"/>
            <a:ext cx="97840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Down Arrow 13"/>
          <p:cNvSpPr/>
          <p:nvPr/>
        </p:nvSpPr>
        <p:spPr>
          <a:xfrm>
            <a:off x="10022162" y="2883590"/>
            <a:ext cx="37878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Register Your Server to Azure Backup Service </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33</a:t>
            </a:fld>
            <a:endParaRPr lang="en-US" dirty="0">
              <a:solidFill>
                <a:prstClr val="black">
                  <a:tint val="75000"/>
                </a:prstClr>
              </a:solidFill>
            </a:endParaRPr>
          </a:p>
        </p:txBody>
      </p:sp>
      <p:sp>
        <p:nvSpPr>
          <p:cNvPr id="4" name="Text Placeholder 3"/>
          <p:cNvSpPr>
            <a:spLocks noGrp="1"/>
          </p:cNvSpPr>
          <p:nvPr>
            <p:ph type="body" sz="quarter" idx="13"/>
          </p:nvPr>
        </p:nvSpPr>
        <p:spPr>
          <a:xfrm>
            <a:off x="402336" y="1143000"/>
            <a:ext cx="4796421" cy="4956048"/>
          </a:xfrm>
        </p:spPr>
        <p:txBody>
          <a:bodyPr/>
          <a:lstStyle/>
          <a:p>
            <a:pPr marL="457200" lvl="0" indent="-457200">
              <a:buFont typeface="+mj-lt"/>
              <a:buAutoNum type="arabicPeriod"/>
            </a:pPr>
            <a:r>
              <a:rPr lang="en-US" dirty="0"/>
              <a:t>Install MARSAgent - MARSAgentInstaller.exe</a:t>
            </a:r>
          </a:p>
          <a:p>
            <a:pPr marL="457200" lvl="0" indent="-457200">
              <a:buFont typeface="+mj-lt"/>
              <a:buAutoNum type="arabicPeriod"/>
            </a:pPr>
            <a:r>
              <a:rPr lang="en-US" dirty="0"/>
              <a:t>Register the server</a:t>
            </a:r>
          </a:p>
          <a:p>
            <a:pPr marL="457200" indent="-457200">
              <a:buFont typeface="+mj-lt"/>
              <a:buAutoNum type="arabicPeriod"/>
            </a:pPr>
            <a:r>
              <a:rPr lang="en-US" dirty="0"/>
              <a:t>Create the PassPhrase Key</a:t>
            </a:r>
          </a:p>
          <a:p>
            <a:pPr marL="457200" indent="-457200">
              <a:buFont typeface="+mj-lt"/>
              <a:buAutoNum type="arabicPeriod"/>
            </a:pPr>
            <a:r>
              <a:rPr lang="en-US" dirty="0"/>
              <a:t>Complete the registration</a:t>
            </a:r>
          </a:p>
          <a:p>
            <a:endParaRPr lang="en-US" dirty="0"/>
          </a:p>
          <a:p>
            <a:pPr lvl="0"/>
            <a:endParaRPr lang="en-US" dirty="0"/>
          </a:p>
          <a:p>
            <a:pPr lvl="0"/>
            <a:endParaRPr lang="en-US" dirty="0"/>
          </a:p>
          <a:p>
            <a:endParaRPr lang="en-US" dirty="0"/>
          </a:p>
        </p:txBody>
      </p:sp>
      <p:pic>
        <p:nvPicPr>
          <p:cNvPr id="5" name="Picture 4"/>
          <p:cNvPicPr/>
          <p:nvPr/>
        </p:nvPicPr>
        <p:blipFill>
          <a:blip r:embed="rId3"/>
          <a:stretch>
            <a:fillRect/>
          </a:stretch>
        </p:blipFill>
        <p:spPr>
          <a:xfrm>
            <a:off x="4788187" y="1318180"/>
            <a:ext cx="3168352" cy="1896114"/>
          </a:xfrm>
          <a:prstGeom prst="rect">
            <a:avLst/>
          </a:prstGeom>
          <a:ln w="3175">
            <a:solidFill>
              <a:schemeClr val="bg1">
                <a:lumMod val="75000"/>
              </a:schemeClr>
            </a:solidFill>
          </a:ln>
        </p:spPr>
      </p:pic>
      <p:pic>
        <p:nvPicPr>
          <p:cNvPr id="7" name="Picture 6"/>
          <p:cNvPicPr/>
          <p:nvPr/>
        </p:nvPicPr>
        <p:blipFill>
          <a:blip r:embed="rId4"/>
          <a:stretch>
            <a:fillRect/>
          </a:stretch>
        </p:blipFill>
        <p:spPr>
          <a:xfrm>
            <a:off x="8247623" y="1318180"/>
            <a:ext cx="3414471" cy="1899166"/>
          </a:xfrm>
          <a:prstGeom prst="rect">
            <a:avLst/>
          </a:prstGeom>
          <a:ln w="3175">
            <a:solidFill>
              <a:schemeClr val="bg1">
                <a:lumMod val="75000"/>
              </a:schemeClr>
            </a:solidFill>
          </a:ln>
        </p:spPr>
      </p:pic>
      <p:pic>
        <p:nvPicPr>
          <p:cNvPr id="8" name="Picture 7"/>
          <p:cNvPicPr>
            <a:picLocks noChangeAspect="1"/>
          </p:cNvPicPr>
          <p:nvPr/>
        </p:nvPicPr>
        <p:blipFill>
          <a:blip r:embed="rId5"/>
          <a:stretch>
            <a:fillRect/>
          </a:stretch>
        </p:blipFill>
        <p:spPr>
          <a:xfrm>
            <a:off x="8507374" y="3859415"/>
            <a:ext cx="3205250" cy="1776625"/>
          </a:xfrm>
          <a:prstGeom prst="rect">
            <a:avLst/>
          </a:prstGeom>
          <a:ln w="3175">
            <a:solidFill>
              <a:schemeClr val="bg1">
                <a:lumMod val="75000"/>
              </a:schemeClr>
            </a:solidFill>
          </a:ln>
        </p:spPr>
      </p:pic>
      <p:pic>
        <p:nvPicPr>
          <p:cNvPr id="9" name="Picture 8"/>
          <p:cNvPicPr>
            <a:picLocks noChangeAspect="1"/>
          </p:cNvPicPr>
          <p:nvPr/>
        </p:nvPicPr>
        <p:blipFill>
          <a:blip r:embed="rId6"/>
          <a:stretch>
            <a:fillRect/>
          </a:stretch>
        </p:blipFill>
        <p:spPr>
          <a:xfrm>
            <a:off x="4686993" y="3861998"/>
            <a:ext cx="3370740" cy="1871258"/>
          </a:xfrm>
          <a:prstGeom prst="rect">
            <a:avLst/>
          </a:prstGeom>
          <a:ln w="3175">
            <a:solidFill>
              <a:schemeClr val="bg1">
                <a:lumMod val="75000"/>
              </a:schemeClr>
            </a:solidFill>
          </a:ln>
        </p:spPr>
      </p:pic>
      <p:pic>
        <p:nvPicPr>
          <p:cNvPr id="10" name="Picture 9"/>
          <p:cNvPicPr>
            <a:picLocks noChangeAspect="1"/>
          </p:cNvPicPr>
          <p:nvPr/>
        </p:nvPicPr>
        <p:blipFill>
          <a:blip r:embed="rId7"/>
          <a:stretch>
            <a:fillRect/>
          </a:stretch>
        </p:blipFill>
        <p:spPr>
          <a:xfrm>
            <a:off x="1510588" y="3901693"/>
            <a:ext cx="2484372" cy="1831563"/>
          </a:xfrm>
          <a:prstGeom prst="rect">
            <a:avLst/>
          </a:prstGeom>
          <a:ln w="3175">
            <a:solidFill>
              <a:schemeClr val="bg1">
                <a:lumMod val="75000"/>
              </a:schemeClr>
            </a:solidFill>
          </a:ln>
        </p:spPr>
      </p:pic>
    </p:spTree>
    <p:extLst>
      <p:ext uri="{BB962C8B-B14F-4D97-AF65-F5344CB8AC3E}">
        <p14:creationId xmlns:p14="http://schemas.microsoft.com/office/powerpoint/2010/main" val="246928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5"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eft Arrow 17"/>
          <p:cNvSpPr/>
          <p:nvPr/>
        </p:nvSpPr>
        <p:spPr>
          <a:xfrm>
            <a:off x="3023824" y="5135356"/>
            <a:ext cx="598604" cy="240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wn Arrow 9"/>
          <p:cNvSpPr/>
          <p:nvPr/>
        </p:nvSpPr>
        <p:spPr>
          <a:xfrm>
            <a:off x="10699875" y="3453517"/>
            <a:ext cx="340616" cy="8406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Left Arrow 15"/>
          <p:cNvSpPr/>
          <p:nvPr/>
        </p:nvSpPr>
        <p:spPr>
          <a:xfrm>
            <a:off x="6320560" y="5199135"/>
            <a:ext cx="598604" cy="240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eft Arrow 13"/>
          <p:cNvSpPr/>
          <p:nvPr/>
        </p:nvSpPr>
        <p:spPr>
          <a:xfrm>
            <a:off x="9191865" y="5186023"/>
            <a:ext cx="598604" cy="240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9029126" y="2300043"/>
            <a:ext cx="576064" cy="24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5952089" y="2349992"/>
            <a:ext cx="576064" cy="24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Protect Your Server</a:t>
            </a:r>
          </a:p>
        </p:txBody>
      </p:sp>
      <p:sp>
        <p:nvSpPr>
          <p:cNvPr id="3" name="Slide Number Placeholder 2"/>
          <p:cNvSpPr>
            <a:spLocks noGrp="1"/>
          </p:cNvSpPr>
          <p:nvPr>
            <p:ph type="sldNum" sz="quarter" idx="12"/>
          </p:nvPr>
        </p:nvSpPr>
        <p:spPr/>
        <p:txBody>
          <a:bodyPr/>
          <a:lstStyle/>
          <a:p>
            <a:fld id="{AFFF257A-30C5-4AFB-911B-BE4CEEA1EA82}" type="slidenum">
              <a:rPr lang="en-US" smtClean="0">
                <a:solidFill>
                  <a:prstClr val="black">
                    <a:tint val="75000"/>
                  </a:prstClr>
                </a:solidFill>
              </a:rPr>
              <a:pPr/>
              <a:t>34</a:t>
            </a:fld>
            <a:endParaRPr lang="en-US" dirty="0">
              <a:solidFill>
                <a:prstClr val="black">
                  <a:tint val="75000"/>
                </a:prstClr>
              </a:solidFill>
            </a:endParaRPr>
          </a:p>
        </p:txBody>
      </p:sp>
      <p:sp>
        <p:nvSpPr>
          <p:cNvPr id="4" name="Text Placeholder 3"/>
          <p:cNvSpPr>
            <a:spLocks noGrp="1"/>
          </p:cNvSpPr>
          <p:nvPr>
            <p:ph type="body" sz="quarter" idx="13"/>
          </p:nvPr>
        </p:nvSpPr>
        <p:spPr>
          <a:xfrm>
            <a:off x="402336" y="1143000"/>
            <a:ext cx="3096739" cy="4956048"/>
          </a:xfrm>
        </p:spPr>
        <p:txBody>
          <a:bodyPr/>
          <a:lstStyle/>
          <a:p>
            <a:pPr marL="457200" indent="-457200">
              <a:buFont typeface="+mj-lt"/>
              <a:buAutoNum type="arabicPeriod"/>
            </a:pPr>
            <a:r>
              <a:rPr lang="en-US" dirty="0"/>
              <a:t>Start Azure Backup</a:t>
            </a:r>
          </a:p>
          <a:p>
            <a:pPr marL="457200" indent="-457200">
              <a:buFont typeface="+mj-lt"/>
              <a:buAutoNum type="arabicPeriod"/>
            </a:pPr>
            <a:r>
              <a:rPr lang="en-US" dirty="0"/>
              <a:t>Select the items to back up</a:t>
            </a:r>
          </a:p>
          <a:p>
            <a:pPr marL="457200" indent="-457200">
              <a:buFont typeface="+mj-lt"/>
              <a:buAutoNum type="arabicPeriod"/>
            </a:pPr>
            <a:r>
              <a:rPr lang="en-US" dirty="0"/>
              <a:t>Configure Exclusions</a:t>
            </a:r>
          </a:p>
          <a:p>
            <a:pPr marL="457200" indent="-457200">
              <a:buFont typeface="+mj-lt"/>
              <a:buAutoNum type="arabicPeriod"/>
            </a:pPr>
            <a:r>
              <a:rPr lang="en-US" dirty="0"/>
              <a:t>Specify the Date and Time</a:t>
            </a:r>
          </a:p>
          <a:p>
            <a:pPr marL="457200" indent="-457200">
              <a:buFont typeface="+mj-lt"/>
              <a:buAutoNum type="arabicPeriod"/>
            </a:pPr>
            <a:r>
              <a:rPr lang="en-US" dirty="0"/>
              <a:t>Specify Retention</a:t>
            </a:r>
          </a:p>
          <a:p>
            <a:pPr marL="457200" indent="-457200">
              <a:buFont typeface="+mj-lt"/>
              <a:buAutoNum type="arabicPeriod"/>
            </a:pPr>
            <a:r>
              <a:rPr lang="en-US" dirty="0"/>
              <a:t>Choose Backup Type</a:t>
            </a:r>
          </a:p>
          <a:p>
            <a:endParaRPr lang="en-US" dirty="0"/>
          </a:p>
          <a:p>
            <a:endParaRPr lang="en-US" dirty="0"/>
          </a:p>
        </p:txBody>
      </p:sp>
      <p:pic>
        <p:nvPicPr>
          <p:cNvPr id="5" name="Picture 4"/>
          <p:cNvPicPr/>
          <p:nvPr/>
        </p:nvPicPr>
        <p:blipFill>
          <a:blip r:embed="rId3"/>
          <a:stretch>
            <a:fillRect/>
          </a:stretch>
        </p:blipFill>
        <p:spPr>
          <a:xfrm>
            <a:off x="3499075" y="1343475"/>
            <a:ext cx="2592288" cy="2160240"/>
          </a:xfrm>
          <a:prstGeom prst="rect">
            <a:avLst/>
          </a:prstGeom>
          <a:ln w="3175">
            <a:solidFill>
              <a:schemeClr val="bg1">
                <a:lumMod val="75000"/>
              </a:schemeClr>
            </a:solidFill>
          </a:ln>
        </p:spPr>
      </p:pic>
      <p:pic>
        <p:nvPicPr>
          <p:cNvPr id="7" name="Picture 6"/>
          <p:cNvPicPr/>
          <p:nvPr/>
        </p:nvPicPr>
        <p:blipFill>
          <a:blip r:embed="rId4"/>
          <a:stretch>
            <a:fillRect/>
          </a:stretch>
        </p:blipFill>
        <p:spPr>
          <a:xfrm>
            <a:off x="6523411" y="1403378"/>
            <a:ext cx="2505715" cy="2100337"/>
          </a:xfrm>
          <a:prstGeom prst="rect">
            <a:avLst/>
          </a:prstGeom>
          <a:ln w="3175">
            <a:solidFill>
              <a:schemeClr val="bg1">
                <a:lumMod val="75000"/>
              </a:schemeClr>
            </a:solidFill>
          </a:ln>
        </p:spPr>
      </p:pic>
      <p:pic>
        <p:nvPicPr>
          <p:cNvPr id="9" name="Picture 8"/>
          <p:cNvPicPr/>
          <p:nvPr/>
        </p:nvPicPr>
        <p:blipFill>
          <a:blip r:embed="rId5"/>
          <a:stretch>
            <a:fillRect/>
          </a:stretch>
        </p:blipFill>
        <p:spPr>
          <a:xfrm>
            <a:off x="9607747" y="1420711"/>
            <a:ext cx="2100240" cy="2083003"/>
          </a:xfrm>
          <a:prstGeom prst="rect">
            <a:avLst/>
          </a:prstGeom>
          <a:ln w="3175">
            <a:solidFill>
              <a:schemeClr val="bg1">
                <a:lumMod val="75000"/>
              </a:schemeClr>
            </a:solidFill>
          </a:ln>
        </p:spPr>
      </p:pic>
      <p:pic>
        <p:nvPicPr>
          <p:cNvPr id="11" name="Picture 10"/>
          <p:cNvPicPr/>
          <p:nvPr/>
        </p:nvPicPr>
        <p:blipFill>
          <a:blip r:embed="rId6"/>
          <a:stretch>
            <a:fillRect/>
          </a:stretch>
        </p:blipFill>
        <p:spPr>
          <a:xfrm>
            <a:off x="9590654" y="4292945"/>
            <a:ext cx="2507608" cy="1818216"/>
          </a:xfrm>
          <a:prstGeom prst="rect">
            <a:avLst/>
          </a:prstGeom>
          <a:ln w="3175">
            <a:solidFill>
              <a:schemeClr val="bg1">
                <a:lumMod val="75000"/>
              </a:schemeClr>
            </a:solidFill>
          </a:ln>
        </p:spPr>
      </p:pic>
      <p:pic>
        <p:nvPicPr>
          <p:cNvPr id="12" name="Picture 11"/>
          <p:cNvPicPr/>
          <p:nvPr/>
        </p:nvPicPr>
        <p:blipFill>
          <a:blip r:embed="rId7"/>
          <a:stretch>
            <a:fillRect/>
          </a:stretch>
        </p:blipFill>
        <p:spPr>
          <a:xfrm>
            <a:off x="6714994" y="4347370"/>
            <a:ext cx="2481226" cy="1816953"/>
          </a:xfrm>
          <a:prstGeom prst="rect">
            <a:avLst/>
          </a:prstGeom>
        </p:spPr>
      </p:pic>
      <p:pic>
        <p:nvPicPr>
          <p:cNvPr id="15" name="Picture 14"/>
          <p:cNvPicPr/>
          <p:nvPr/>
        </p:nvPicPr>
        <p:blipFill>
          <a:blip r:embed="rId8"/>
          <a:stretch>
            <a:fillRect/>
          </a:stretch>
        </p:blipFill>
        <p:spPr>
          <a:xfrm>
            <a:off x="3554970" y="4387945"/>
            <a:ext cx="2783012" cy="1837133"/>
          </a:xfrm>
          <a:prstGeom prst="rect">
            <a:avLst/>
          </a:prstGeom>
        </p:spPr>
      </p:pic>
      <p:pic>
        <p:nvPicPr>
          <p:cNvPr id="17" name="Picture 16"/>
          <p:cNvPicPr/>
          <p:nvPr/>
        </p:nvPicPr>
        <p:blipFill>
          <a:blip r:embed="rId9"/>
          <a:stretch>
            <a:fillRect/>
          </a:stretch>
        </p:blipFill>
        <p:spPr>
          <a:xfrm>
            <a:off x="839416" y="4433591"/>
            <a:ext cx="2181742" cy="1803721"/>
          </a:xfrm>
          <a:prstGeom prst="rect">
            <a:avLst/>
          </a:prstGeom>
          <a:ln w="3175">
            <a:solidFill>
              <a:schemeClr val="bg1">
                <a:lumMod val="75000"/>
              </a:schemeClr>
            </a:solidFill>
          </a:ln>
        </p:spPr>
      </p:pic>
    </p:spTree>
    <p:extLst>
      <p:ext uri="{BB962C8B-B14F-4D97-AF65-F5344CB8AC3E}">
        <p14:creationId xmlns:p14="http://schemas.microsoft.com/office/powerpoint/2010/main" val="362779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animBg="1"/>
      <p:bldP spid="16" grpId="0" animBg="1"/>
      <p:bldP spid="14" grpId="0" animBg="1"/>
      <p:bldP spid="8"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Demo: Protect VMs with Azure Backup</a:t>
            </a:r>
          </a:p>
          <a:p>
            <a:endParaRPr lang="en-US" dirty="0"/>
          </a:p>
        </p:txBody>
      </p:sp>
    </p:spTree>
    <p:extLst>
      <p:ext uri="{BB962C8B-B14F-4D97-AF65-F5344CB8AC3E}">
        <p14:creationId xmlns:p14="http://schemas.microsoft.com/office/powerpoint/2010/main" val="517408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143000"/>
            <a:ext cx="12192000" cy="4302224"/>
          </a:xfrm>
        </p:spPr>
        <p:txBody>
          <a:bodyPr/>
          <a:lstStyle/>
          <a:p>
            <a:pPr lvl="0" algn="ctr"/>
            <a:r>
              <a:rPr lang="en-US" sz="2800" dirty="0">
                <a:solidFill>
                  <a:prstClr val="white"/>
                </a:solidFill>
              </a:rPr>
              <a:t>Lab 1: Azure Backup</a:t>
            </a:r>
          </a:p>
          <a:p>
            <a:pPr lvl="0" algn="ctr"/>
            <a:r>
              <a:rPr lang="en-US" sz="2800" b="1" i="1" dirty="0">
                <a:solidFill>
                  <a:prstClr val="white"/>
                </a:solidFill>
              </a:rPr>
              <a:t>Estimated Time: 45 Minutes</a:t>
            </a:r>
          </a:p>
          <a:p>
            <a:pPr lvl="0" algn="ctr"/>
            <a:endParaRPr lang="en-US" sz="2800" b="1" i="1" dirty="0">
              <a:solidFill>
                <a:prstClr val="white"/>
              </a:solidFill>
            </a:endParaRPr>
          </a:p>
          <a:p>
            <a:pPr lvl="0"/>
            <a:r>
              <a:rPr lang="en-US" sz="2400" dirty="0">
                <a:solidFill>
                  <a:prstClr val="white"/>
                </a:solidFill>
              </a:rPr>
              <a:t>Lab 1-1: Protect Client with Microsoft Azure </a:t>
            </a:r>
          </a:p>
          <a:p>
            <a:pPr lvl="0"/>
            <a:r>
              <a:rPr lang="en-US" sz="2400" dirty="0">
                <a:solidFill>
                  <a:prstClr val="white"/>
                </a:solidFill>
              </a:rPr>
              <a:t>Lab 1-2: Protect Azure IaaS VM</a:t>
            </a:r>
          </a:p>
          <a:p>
            <a:pPr lvl="0"/>
            <a:r>
              <a:rPr lang="en-US" sz="2400" dirty="0">
                <a:solidFill>
                  <a:prstClr val="white"/>
                </a:solidFill>
              </a:rPr>
              <a:t>Lab 1-3: Protecting SQL Azure Databases - DPM</a:t>
            </a:r>
          </a:p>
          <a:p>
            <a:pPr lvl="0"/>
            <a:r>
              <a:rPr lang="en-US" sz="2400" dirty="0">
                <a:solidFill>
                  <a:prstClr val="white"/>
                </a:solidFill>
              </a:rPr>
              <a:t>Lab 1-4: Restore Database using DPM </a:t>
            </a:r>
          </a:p>
        </p:txBody>
      </p:sp>
    </p:spTree>
    <p:extLst>
      <p:ext uri="{BB962C8B-B14F-4D97-AF65-F5344CB8AC3E}">
        <p14:creationId xmlns:p14="http://schemas.microsoft.com/office/powerpoint/2010/main" val="3951615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Knowledge Check</a:t>
            </a:r>
          </a:p>
        </p:txBody>
      </p:sp>
      <p:sp>
        <p:nvSpPr>
          <p:cNvPr id="3" name="Slide Number Placeholder 2"/>
          <p:cNvSpPr>
            <a:spLocks noGrp="1"/>
          </p:cNvSpPr>
          <p:nvPr>
            <p:ph type="sldNum" sz="quarter" idx="12"/>
          </p:nvPr>
        </p:nvSpPr>
        <p:spPr/>
        <p:txBody>
          <a:bodyPr/>
          <a:lstStyle/>
          <a:p>
            <a:fld id="{74A398B2-5A34-1A4A-811E-F4027282568C}" type="slidenum">
              <a:rPr lang="en-US" smtClean="0"/>
              <a:pPr/>
              <a:t>37</a:t>
            </a:fld>
            <a:endParaRPr lang="en-US" dirty="0"/>
          </a:p>
        </p:txBody>
      </p:sp>
      <p:sp>
        <p:nvSpPr>
          <p:cNvPr id="7" name="Content Placeholder 6"/>
          <p:cNvSpPr>
            <a:spLocks noGrp="1"/>
          </p:cNvSpPr>
          <p:nvPr>
            <p:ph type="body" sz="quarter" idx="13"/>
          </p:nvPr>
        </p:nvSpPr>
        <p:spPr/>
        <p:txBody>
          <a:bodyPr/>
          <a:lstStyle/>
          <a:p>
            <a:pPr marL="457200" indent="-457200">
              <a:buFont typeface="+mj-lt"/>
              <a:buAutoNum type="arabicPeriod"/>
            </a:pPr>
            <a:r>
              <a:rPr lang="en-US" dirty="0"/>
              <a:t>True or False: The Azure Backup Agent can be installed on a computer running Windows 2008 32-bit operating system</a:t>
            </a:r>
          </a:p>
          <a:p>
            <a:pPr marL="457200" indent="-457200">
              <a:buFont typeface="+mj-lt"/>
              <a:buAutoNum type="arabicPeriod"/>
            </a:pPr>
            <a:r>
              <a:rPr lang="en-US" dirty="0"/>
              <a:t>True or False: Application Consistency is supported for Linux Virtual Machines</a:t>
            </a:r>
          </a:p>
          <a:p>
            <a:endParaRPr lang="en-US" dirty="0"/>
          </a:p>
          <a:p>
            <a:endParaRPr lang="en-US" dirty="0"/>
          </a:p>
        </p:txBody>
      </p:sp>
    </p:spTree>
    <p:extLst>
      <p:ext uri="{BB962C8B-B14F-4D97-AF65-F5344CB8AC3E}">
        <p14:creationId xmlns:p14="http://schemas.microsoft.com/office/powerpoint/2010/main" val="1684734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Answers – Module Knowledge Check</a:t>
            </a:r>
          </a:p>
        </p:txBody>
      </p:sp>
      <p:sp>
        <p:nvSpPr>
          <p:cNvPr id="3" name="Slide Number Placeholder 2"/>
          <p:cNvSpPr>
            <a:spLocks noGrp="1"/>
          </p:cNvSpPr>
          <p:nvPr>
            <p:ph type="sldNum" sz="quarter" idx="12"/>
          </p:nvPr>
        </p:nvSpPr>
        <p:spPr/>
        <p:txBody>
          <a:bodyPr/>
          <a:lstStyle/>
          <a:p>
            <a:fld id="{74A398B2-5A34-1A4A-811E-F4027282568C}" type="slidenum">
              <a:rPr lang="en-US" smtClean="0"/>
              <a:pPr/>
              <a:t>38</a:t>
            </a:fld>
            <a:endParaRPr lang="en-US" dirty="0"/>
          </a:p>
        </p:txBody>
      </p:sp>
      <p:sp>
        <p:nvSpPr>
          <p:cNvPr id="7" name="Content Placeholder 6"/>
          <p:cNvSpPr>
            <a:spLocks noGrp="1"/>
          </p:cNvSpPr>
          <p:nvPr>
            <p:ph type="body" sz="quarter" idx="13"/>
          </p:nvPr>
        </p:nvSpPr>
        <p:spPr/>
        <p:txBody>
          <a:bodyPr/>
          <a:lstStyle/>
          <a:p>
            <a:pPr marL="457200" indent="-457200">
              <a:buFont typeface="+mj-lt"/>
              <a:buAutoNum type="arabicPeriod"/>
            </a:pPr>
            <a:r>
              <a:rPr lang="en-US" dirty="0"/>
              <a:t>True or False: The Azure Backup Agent can be installed on a computer running Windows 2008 32-bit operating system</a:t>
            </a:r>
          </a:p>
          <a:p>
            <a:pPr lvl="1">
              <a:buFont typeface="Arial" panose="020B0604020202020204" pitchFamily="34" charset="0"/>
              <a:buChar char="•"/>
            </a:pPr>
            <a:r>
              <a:rPr lang="en-US" dirty="0"/>
              <a:t>False</a:t>
            </a:r>
          </a:p>
          <a:p>
            <a:pPr marL="342900" indent="-342900">
              <a:buFont typeface="+mj-lt"/>
              <a:buAutoNum type="arabicPeriod"/>
            </a:pPr>
            <a:r>
              <a:rPr lang="en-US" dirty="0"/>
              <a:t>True or False: Application Consistency is supported for Linux Virtual Machines</a:t>
            </a:r>
          </a:p>
          <a:p>
            <a:pPr lvl="1">
              <a:buFont typeface="Arial" panose="020B0604020202020204" pitchFamily="34" charset="0"/>
              <a:buChar char="•"/>
            </a:pPr>
            <a:r>
              <a:rPr lang="en-US" dirty="0"/>
              <a:t>False</a:t>
            </a:r>
          </a:p>
        </p:txBody>
      </p:sp>
    </p:spTree>
    <p:extLst>
      <p:ext uri="{BB962C8B-B14F-4D97-AF65-F5344CB8AC3E}">
        <p14:creationId xmlns:p14="http://schemas.microsoft.com/office/powerpoint/2010/main" val="22790424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Summary</a:t>
            </a:r>
          </a:p>
        </p:txBody>
      </p:sp>
      <p:sp>
        <p:nvSpPr>
          <p:cNvPr id="4" name="Slide Number Placeholder 3"/>
          <p:cNvSpPr>
            <a:spLocks noGrp="1"/>
          </p:cNvSpPr>
          <p:nvPr>
            <p:ph type="sldNum" sz="quarter" idx="12"/>
          </p:nvPr>
        </p:nvSpPr>
        <p:spPr/>
        <p:txBody>
          <a:bodyPr/>
          <a:lstStyle/>
          <a:p>
            <a:fld id="{74A398B2-5A34-1A4A-811E-F4027282568C}" type="slidenum">
              <a:rPr lang="en-US" smtClean="0">
                <a:solidFill>
                  <a:prstClr val="black">
                    <a:tint val="75000"/>
                  </a:prstClr>
                </a:solidFill>
              </a:rPr>
              <a:pPr/>
              <a:t>39</a:t>
            </a:fld>
            <a:endParaRPr lang="en-US" dirty="0">
              <a:solidFill>
                <a:prstClr val="black">
                  <a:tint val="75000"/>
                </a:prstClr>
              </a:solidFill>
            </a:endParaRPr>
          </a:p>
        </p:txBody>
      </p:sp>
      <p:sp>
        <p:nvSpPr>
          <p:cNvPr id="8" name="Text Placeholder 7"/>
          <p:cNvSpPr>
            <a:spLocks noGrp="1"/>
          </p:cNvSpPr>
          <p:nvPr>
            <p:ph type="body" sz="quarter" idx="13"/>
          </p:nvPr>
        </p:nvSpPr>
        <p:spPr/>
        <p:txBody>
          <a:bodyPr/>
          <a:lstStyle/>
          <a:p>
            <a:r>
              <a:rPr lang="en-US" dirty="0"/>
              <a:t>In this lesson, you learned:</a:t>
            </a:r>
          </a:p>
          <a:p>
            <a:pPr lvl="1"/>
            <a:r>
              <a:rPr lang="en-US" dirty="0"/>
              <a:t>The simplicity and efficiency of Microsoft Azure Backup</a:t>
            </a:r>
          </a:p>
          <a:p>
            <a:pPr lvl="1"/>
            <a:r>
              <a:rPr lang="en-US" dirty="0"/>
              <a:t>How to deploy, configure and manage Microsoft Azure Backup</a:t>
            </a:r>
          </a:p>
        </p:txBody>
      </p:sp>
    </p:spTree>
    <p:extLst>
      <p:ext uri="{BB962C8B-B14F-4D97-AF65-F5344CB8AC3E}">
        <p14:creationId xmlns:p14="http://schemas.microsoft.com/office/powerpoint/2010/main" val="25412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Backup</a:t>
            </a:r>
          </a:p>
        </p:txBody>
      </p:sp>
      <p:sp>
        <p:nvSpPr>
          <p:cNvPr id="11" name="Text Placeholder 10"/>
          <p:cNvSpPr>
            <a:spLocks noGrp="1"/>
          </p:cNvSpPr>
          <p:nvPr>
            <p:ph type="body" sz="quarter" idx="13"/>
          </p:nvPr>
        </p:nvSpPr>
        <p:spPr/>
        <p:txBody>
          <a:bodyPr/>
          <a:lstStyle/>
          <a:p>
            <a:r>
              <a:rPr lang="en-US" dirty="0"/>
              <a:t>Simple and reliable server backup to the cloud</a:t>
            </a:r>
          </a:p>
          <a:p>
            <a:pPr lvl="1"/>
            <a:endParaRPr lang="en-US" dirty="0"/>
          </a:p>
          <a:p>
            <a:endParaRPr lang="en-US" dirty="0"/>
          </a:p>
        </p:txBody>
      </p:sp>
      <p:sp>
        <p:nvSpPr>
          <p:cNvPr id="20" name="Rectangle 19"/>
          <p:cNvSpPr/>
          <p:nvPr/>
        </p:nvSpPr>
        <p:spPr bwMode="auto">
          <a:xfrm>
            <a:off x="695400" y="1784662"/>
            <a:ext cx="3171314" cy="43806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91440" defTabSz="914102" fontAlgn="base">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Reliable offsite data protection</a:t>
            </a:r>
          </a:p>
        </p:txBody>
      </p:sp>
      <p:sp>
        <p:nvSpPr>
          <p:cNvPr id="21" name="Rectangle 20"/>
          <p:cNvSpPr/>
          <p:nvPr/>
        </p:nvSpPr>
        <p:spPr bwMode="auto">
          <a:xfrm>
            <a:off x="4159884" y="1784661"/>
            <a:ext cx="3171314" cy="43806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91440" defTabSz="914102" fontAlgn="base">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 simple and integrated solution</a:t>
            </a:r>
          </a:p>
        </p:txBody>
      </p:sp>
      <p:sp>
        <p:nvSpPr>
          <p:cNvPr id="22" name="Rectangle 21"/>
          <p:cNvSpPr/>
          <p:nvPr/>
        </p:nvSpPr>
        <p:spPr bwMode="auto">
          <a:xfrm>
            <a:off x="7632826" y="1784662"/>
            <a:ext cx="3171314" cy="438064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91440" defTabSz="914102" fontAlgn="base">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Efficient backup and recovery</a:t>
            </a:r>
          </a:p>
        </p:txBody>
      </p:sp>
      <p:sp>
        <p:nvSpPr>
          <p:cNvPr id="23" name="TextBox 22"/>
          <p:cNvSpPr txBox="1"/>
          <p:nvPr/>
        </p:nvSpPr>
        <p:spPr>
          <a:xfrm>
            <a:off x="695400" y="2799482"/>
            <a:ext cx="3171314" cy="1665355"/>
          </a:xfrm>
          <a:prstGeom prst="rect">
            <a:avLst/>
          </a:prstGeom>
          <a:noFill/>
        </p:spPr>
        <p:txBody>
          <a:bodyPr wrap="square" lIns="179285" tIns="143428" rIns="179285" bIns="143428" rtlCol="0">
            <a:spAutoFit/>
          </a:bodyPr>
          <a:lstStyle/>
          <a:p>
            <a:pPr marL="285750" indent="-285750">
              <a:lnSpc>
                <a:spcPct val="120000"/>
              </a:lnSpc>
              <a:spcAft>
                <a:spcPts val="300"/>
              </a:spcAft>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Convenient offsite protection</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Safe data</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Encrypted backups</a:t>
            </a:r>
          </a:p>
        </p:txBody>
      </p:sp>
      <p:sp>
        <p:nvSpPr>
          <p:cNvPr id="24" name="TextBox 23"/>
          <p:cNvSpPr txBox="1"/>
          <p:nvPr/>
        </p:nvSpPr>
        <p:spPr>
          <a:xfrm>
            <a:off x="4159884" y="2799482"/>
            <a:ext cx="3171314" cy="992927"/>
          </a:xfrm>
          <a:prstGeom prst="rect">
            <a:avLst/>
          </a:prstGeom>
          <a:noFill/>
        </p:spPr>
        <p:txBody>
          <a:bodyPr wrap="square" lIns="179285" tIns="143428" rIns="179285" bIns="143428" rtlCol="0">
            <a:spAutoFit/>
          </a:bodyPr>
          <a:lstStyle/>
          <a:p>
            <a:pPr marL="285750" indent="-285750">
              <a:lnSpc>
                <a:spcPct val="120000"/>
              </a:lnSpc>
              <a:spcAft>
                <a:spcPts val="300"/>
              </a:spcAft>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Familiar interface</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Azure integration</a:t>
            </a:r>
          </a:p>
        </p:txBody>
      </p:sp>
      <p:sp>
        <p:nvSpPr>
          <p:cNvPr id="25" name="TextBox 24"/>
          <p:cNvSpPr txBox="1"/>
          <p:nvPr/>
        </p:nvSpPr>
        <p:spPr>
          <a:xfrm>
            <a:off x="7632826" y="2799482"/>
            <a:ext cx="3171314" cy="2368624"/>
          </a:xfrm>
          <a:prstGeom prst="rect">
            <a:avLst/>
          </a:prstGeom>
          <a:noFill/>
        </p:spPr>
        <p:txBody>
          <a:bodyPr wrap="square" lIns="179285" tIns="143428" rIns="179285" bIns="143428" rtlCol="0">
            <a:spAutoFit/>
          </a:bodyPr>
          <a:lstStyle/>
          <a:p>
            <a:pPr marL="285750" indent="-285750">
              <a:lnSpc>
                <a:spcPct val="120000"/>
              </a:lnSpc>
              <a:spcAft>
                <a:spcPts val="300"/>
              </a:spcAft>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Efficient use of bandwidth and storage</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Flexible configuration</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Flexibility in recovery</a:t>
            </a:r>
          </a:p>
          <a:p>
            <a:pPr marL="285750" indent="-285750">
              <a:lnSpc>
                <a:spcPct val="120000"/>
              </a:lnSpc>
              <a:spcAft>
                <a:spcPts val="300"/>
              </a:spcAft>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Cost-effective and metered by usage</a:t>
            </a:r>
          </a:p>
        </p:txBody>
      </p:sp>
      <p:sp>
        <p:nvSpPr>
          <p:cNvPr id="26" name="Slide Number Placeholder 25"/>
          <p:cNvSpPr>
            <a:spLocks noGrp="1"/>
          </p:cNvSpPr>
          <p:nvPr>
            <p:ph type="sldNum" sz="quarter" idx="12"/>
          </p:nvPr>
        </p:nvSpPr>
        <p:spPr/>
        <p:txBody>
          <a:bodyPr/>
          <a:lstStyle/>
          <a:p>
            <a:fld id="{AFFF257A-30C5-4AFB-911B-BE4CEEA1EA82}" type="slidenum">
              <a:rPr lang="en-US" smtClean="0">
                <a:solidFill>
                  <a:prstClr val="black">
                    <a:tint val="75000"/>
                  </a:prstClr>
                </a:solidFill>
              </a:rPr>
              <a:pPr/>
              <a:t>4</a:t>
            </a:fld>
            <a:endParaRPr lang="en-US" dirty="0">
              <a:solidFill>
                <a:prstClr val="black">
                  <a:tint val="75000"/>
                </a:prstClr>
              </a:solidFill>
            </a:endParaRPr>
          </a:p>
        </p:txBody>
      </p:sp>
    </p:spTree>
    <p:extLst>
      <p:ext uri="{BB962C8B-B14F-4D97-AF65-F5344CB8AC3E}">
        <p14:creationId xmlns:p14="http://schemas.microsoft.com/office/powerpoint/2010/main" val="154610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61740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a:t>
            </a:r>
          </a:p>
        </p:txBody>
      </p:sp>
      <p:sp>
        <p:nvSpPr>
          <p:cNvPr id="5" name="Slide Number Placeholder 4"/>
          <p:cNvSpPr>
            <a:spLocks noGrp="1"/>
          </p:cNvSpPr>
          <p:nvPr>
            <p:ph type="sldNum" sz="quarter" idx="12"/>
          </p:nvPr>
        </p:nvSpPr>
        <p:spPr/>
        <p:txBody>
          <a:bodyPr/>
          <a:lstStyle/>
          <a:p>
            <a:fld id="{74A398B2-5A34-1A4A-811E-F4027282568C}" type="slidenum">
              <a:rPr lang="en-US" smtClean="0"/>
              <a:pPr/>
              <a:t>5</a:t>
            </a:fld>
            <a:endParaRPr lang="en-US" dirty="0"/>
          </a:p>
        </p:txBody>
      </p:sp>
      <p:sp>
        <p:nvSpPr>
          <p:cNvPr id="3" name="Content Placeholder 2"/>
          <p:cNvSpPr>
            <a:spLocks noGrp="1"/>
          </p:cNvSpPr>
          <p:nvPr>
            <p:ph type="body" sz="quarter" idx="13"/>
          </p:nvPr>
        </p:nvSpPr>
        <p:spPr/>
        <p:txBody>
          <a:bodyPr/>
          <a:lstStyle/>
          <a:p>
            <a:pPr lvl="0"/>
            <a:r>
              <a:rPr lang="en-US" b="1" dirty="0"/>
              <a:t>Simple configuration and management</a:t>
            </a:r>
          </a:p>
          <a:p>
            <a:pPr lvl="1"/>
            <a:r>
              <a:rPr lang="en-US" dirty="0"/>
              <a:t>Simple, and familiar user interface to configure and monitor backups from Windows Server and System Center Data Protection Manager</a:t>
            </a:r>
          </a:p>
          <a:p>
            <a:pPr lvl="1"/>
            <a:r>
              <a:rPr lang="en-US" dirty="0"/>
              <a:t>Integrated recovery experience to transparently recover files and folders from the cloud</a:t>
            </a:r>
          </a:p>
          <a:p>
            <a:pPr lvl="1"/>
            <a:r>
              <a:rPr lang="en-US" dirty="0"/>
              <a:t>Windows PowerShell command-line interface scripting capability</a:t>
            </a:r>
          </a:p>
          <a:p>
            <a:pPr lvl="0"/>
            <a:r>
              <a:rPr lang="en-US" b="1" dirty="0"/>
              <a:t>Block level incremental backups</a:t>
            </a:r>
            <a:endParaRPr lang="en-US" dirty="0"/>
          </a:p>
          <a:p>
            <a:pPr lvl="1"/>
            <a:r>
              <a:rPr lang="en-US" dirty="0"/>
              <a:t>Automatic incremental backups track file and block level changes, only transferring the changed blocks, hence reducing the storage and bandwidth utilization</a:t>
            </a:r>
          </a:p>
          <a:p>
            <a:pPr lvl="1"/>
            <a:r>
              <a:rPr lang="en-US" dirty="0"/>
              <a:t>Different point-in-time versions of the backups use storage efficiently by only storing the changed blocks between these versions</a:t>
            </a:r>
          </a:p>
          <a:p>
            <a:pPr lvl="0"/>
            <a:endParaRPr lang="en-US" dirty="0"/>
          </a:p>
        </p:txBody>
      </p:sp>
    </p:spTree>
    <p:extLst>
      <p:ext uri="{BB962C8B-B14F-4D97-AF65-F5344CB8AC3E}">
        <p14:creationId xmlns:p14="http://schemas.microsoft.com/office/powerpoint/2010/main" val="622955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(continued)</a:t>
            </a:r>
          </a:p>
        </p:txBody>
      </p:sp>
      <p:sp>
        <p:nvSpPr>
          <p:cNvPr id="5" name="Slide Number Placeholder 4"/>
          <p:cNvSpPr>
            <a:spLocks noGrp="1"/>
          </p:cNvSpPr>
          <p:nvPr>
            <p:ph type="sldNum" sz="quarter" idx="12"/>
          </p:nvPr>
        </p:nvSpPr>
        <p:spPr/>
        <p:txBody>
          <a:bodyPr/>
          <a:lstStyle/>
          <a:p>
            <a:fld id="{74A398B2-5A34-1A4A-811E-F4027282568C}" type="slidenum">
              <a:rPr lang="en-US" smtClean="0"/>
              <a:pPr/>
              <a:t>6</a:t>
            </a:fld>
            <a:endParaRPr lang="en-US" dirty="0"/>
          </a:p>
        </p:txBody>
      </p:sp>
      <p:sp>
        <p:nvSpPr>
          <p:cNvPr id="3" name="Content Placeholder 2"/>
          <p:cNvSpPr>
            <a:spLocks noGrp="1"/>
          </p:cNvSpPr>
          <p:nvPr>
            <p:ph type="body" sz="quarter" idx="13"/>
          </p:nvPr>
        </p:nvSpPr>
        <p:spPr/>
        <p:txBody>
          <a:bodyPr/>
          <a:lstStyle/>
          <a:p>
            <a:pPr lvl="0"/>
            <a:r>
              <a:rPr lang="en-US" b="1" dirty="0"/>
              <a:t>Data compression, encryption and throttling</a:t>
            </a:r>
          </a:p>
          <a:p>
            <a:pPr lvl="1"/>
            <a:r>
              <a:rPr lang="en-US" dirty="0"/>
              <a:t>Data is compressed and encrypted into a .VHDx file on the server before being sent to Azure over the network. As a result, Microsoft Azure Backup only places encrypted data in the cloud storage.  Unencrypted data is never stored in the cloud</a:t>
            </a:r>
          </a:p>
          <a:p>
            <a:pPr lvl="1"/>
            <a:r>
              <a:rPr lang="en-US" dirty="0"/>
              <a:t>The encryption passphrase is not shared to Azure, and as a result, data is never decrypted in the service</a:t>
            </a:r>
          </a:p>
          <a:p>
            <a:pPr lvl="1"/>
            <a:r>
              <a:rPr lang="en-US" dirty="0"/>
              <a:t>Users can set up throttling and configure how Azure Online Backup utilizes the network bandwidth when backing up or restoring information</a:t>
            </a:r>
          </a:p>
          <a:p>
            <a:pPr lvl="0"/>
            <a:endParaRPr lang="en-US" dirty="0"/>
          </a:p>
        </p:txBody>
      </p:sp>
    </p:spTree>
    <p:extLst>
      <p:ext uri="{BB962C8B-B14F-4D97-AF65-F5344CB8AC3E}">
        <p14:creationId xmlns:p14="http://schemas.microsoft.com/office/powerpoint/2010/main" val="954400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(continued)</a:t>
            </a:r>
          </a:p>
        </p:txBody>
      </p:sp>
      <p:sp>
        <p:nvSpPr>
          <p:cNvPr id="5" name="Slide Number Placeholder 4"/>
          <p:cNvSpPr>
            <a:spLocks noGrp="1"/>
          </p:cNvSpPr>
          <p:nvPr>
            <p:ph type="sldNum" sz="quarter" idx="12"/>
          </p:nvPr>
        </p:nvSpPr>
        <p:spPr/>
        <p:txBody>
          <a:bodyPr/>
          <a:lstStyle/>
          <a:p>
            <a:fld id="{74A398B2-5A34-1A4A-811E-F4027282568C}" type="slidenum">
              <a:rPr lang="en-US" smtClean="0"/>
              <a:pPr/>
              <a:t>7</a:t>
            </a:fld>
            <a:endParaRPr lang="en-US" dirty="0"/>
          </a:p>
        </p:txBody>
      </p:sp>
      <p:sp>
        <p:nvSpPr>
          <p:cNvPr id="3" name="Content Placeholder 2"/>
          <p:cNvSpPr>
            <a:spLocks noGrp="1"/>
          </p:cNvSpPr>
          <p:nvPr>
            <p:ph type="body" sz="quarter" idx="13"/>
          </p:nvPr>
        </p:nvSpPr>
        <p:spPr/>
        <p:txBody>
          <a:bodyPr/>
          <a:lstStyle/>
          <a:p>
            <a:pPr lvl="0"/>
            <a:r>
              <a:rPr lang="en-US" b="1" dirty="0"/>
              <a:t>Data integrity verified in the cloud</a:t>
            </a:r>
          </a:p>
          <a:p>
            <a:pPr lvl="1"/>
            <a:r>
              <a:rPr lang="en-US" dirty="0"/>
              <a:t>Backed up data is also automatically checked for integrity once the backup is complete. As a result, any corruptions due to data transfer are automatically identified and repair is attempted in the next backup</a:t>
            </a:r>
          </a:p>
          <a:p>
            <a:pPr lvl="0"/>
            <a:r>
              <a:rPr lang="en-US" b="1" dirty="0"/>
              <a:t>Configurable retention policies</a:t>
            </a:r>
          </a:p>
          <a:p>
            <a:pPr lvl="1"/>
            <a:r>
              <a:rPr lang="en-US" dirty="0"/>
              <a:t>Retention policies are used to control how long a backup will be saved in Azure. This helps to meet business policies and manage backup costs</a:t>
            </a:r>
          </a:p>
          <a:p>
            <a:pPr lvl="0"/>
            <a:endParaRPr lang="en-US" dirty="0"/>
          </a:p>
        </p:txBody>
      </p:sp>
    </p:spTree>
    <p:extLst>
      <p:ext uri="{BB962C8B-B14F-4D97-AF65-F5344CB8AC3E}">
        <p14:creationId xmlns:p14="http://schemas.microsoft.com/office/powerpoint/2010/main" val="1875977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Microsoft Azure Backup Works</a:t>
            </a:r>
          </a:p>
        </p:txBody>
      </p:sp>
      <p:sp>
        <p:nvSpPr>
          <p:cNvPr id="34" name="Rectangle 33"/>
          <p:cNvSpPr/>
          <p:nvPr/>
        </p:nvSpPr>
        <p:spPr bwMode="auto">
          <a:xfrm>
            <a:off x="2341267" y="1137533"/>
            <a:ext cx="1877328" cy="17071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1" compatLnSpc="1">
            <a:prstTxWarp prst="textNoShape">
              <a:avLst/>
            </a:prstTxWarp>
          </a:bodyPr>
          <a:lstStyle/>
          <a:p>
            <a:pPr algn="ctr" defTabSz="914102" fontAlgn="base">
              <a:spcBef>
                <a:spcPct val="0"/>
              </a:spcBef>
              <a:spcAft>
                <a:spcPct val="0"/>
              </a:spcAft>
            </a:pPr>
            <a:endParaRPr lang="en-US" sz="2745" dirty="0">
              <a:gradFill>
                <a:gsLst>
                  <a:gs pos="0">
                    <a:srgbClr val="FFFFFF"/>
                  </a:gs>
                  <a:gs pos="100000">
                    <a:srgbClr val="FFFFFF"/>
                  </a:gs>
                </a:gsLst>
                <a:lin ang="5400000" scaled="0"/>
              </a:gradFill>
            </a:endParaRPr>
          </a:p>
        </p:txBody>
      </p:sp>
      <p:sp>
        <p:nvSpPr>
          <p:cNvPr id="37" name="Rectangle 36"/>
          <p:cNvSpPr/>
          <p:nvPr/>
        </p:nvSpPr>
        <p:spPr bwMode="auto">
          <a:xfrm>
            <a:off x="2294540" y="4442226"/>
            <a:ext cx="1923786" cy="172720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1" compatLnSpc="1">
            <a:prstTxWarp prst="textNoShape">
              <a:avLst/>
            </a:prstTxWarp>
          </a:bodyPr>
          <a:lstStyle/>
          <a:p>
            <a:pPr algn="ctr" defTabSz="914102" fontAlgn="base">
              <a:spcBef>
                <a:spcPct val="0"/>
              </a:spcBef>
              <a:spcAft>
                <a:spcPct val="0"/>
              </a:spcAft>
            </a:pPr>
            <a:endParaRPr lang="en-US" sz="2745" dirty="0">
              <a:gradFill>
                <a:gsLst>
                  <a:gs pos="0">
                    <a:srgbClr val="FFFFFF"/>
                  </a:gs>
                  <a:gs pos="100000">
                    <a:srgbClr val="FFFFFF"/>
                  </a:gs>
                </a:gsLst>
                <a:lin ang="5400000" scaled="0"/>
              </a:gradFill>
            </a:endParaRPr>
          </a:p>
        </p:txBody>
      </p:sp>
      <p:sp>
        <p:nvSpPr>
          <p:cNvPr id="38" name="TextBox 37"/>
          <p:cNvSpPr txBox="1"/>
          <p:nvPr/>
        </p:nvSpPr>
        <p:spPr>
          <a:xfrm>
            <a:off x="4234877" y="4858436"/>
            <a:ext cx="4822012" cy="386890"/>
          </a:xfrm>
          <a:prstGeom prst="rect">
            <a:avLst/>
          </a:prstGeom>
          <a:noFill/>
        </p:spPr>
        <p:txBody>
          <a:bodyPr wrap="square" lIns="108830" tIns="54414" rIns="108830" bIns="54414" rtlCol="0">
            <a:spAutoFit/>
          </a:bodyPr>
          <a:lstStyle/>
          <a:p>
            <a:pPr algn="ctr"/>
            <a:r>
              <a:rPr lang="en-US" dirty="0">
                <a:solidFill>
                  <a:schemeClr val="accent3"/>
                </a:solidFill>
                <a:latin typeface="Segoe UI" panose="020B0502040204020203" pitchFamily="34" charset="0"/>
                <a:cs typeface="Segoe UI" panose="020B0502040204020203" pitchFamily="34" charset="0"/>
              </a:rPr>
              <a:t>4. Backup</a:t>
            </a:r>
          </a:p>
        </p:txBody>
      </p:sp>
      <p:sp>
        <p:nvSpPr>
          <p:cNvPr id="40" name="TextBox 39"/>
          <p:cNvSpPr txBox="1"/>
          <p:nvPr/>
        </p:nvSpPr>
        <p:spPr>
          <a:xfrm>
            <a:off x="1415060" y="3178306"/>
            <a:ext cx="1729815" cy="386890"/>
          </a:xfrm>
          <a:prstGeom prst="rect">
            <a:avLst/>
          </a:prstGeom>
          <a:noFill/>
        </p:spPr>
        <p:txBody>
          <a:bodyPr wrap="none" lIns="108830" tIns="54414" rIns="108830" bIns="54414" rtlCol="0">
            <a:spAutoFit/>
          </a:bodyPr>
          <a:lstStyle/>
          <a:p>
            <a:pPr algn="r"/>
            <a:r>
              <a:rPr lang="en-US" dirty="0">
                <a:solidFill>
                  <a:schemeClr val="bg1">
                    <a:lumMod val="65000"/>
                  </a:schemeClr>
                </a:solidFill>
                <a:latin typeface="Segoe UI" panose="020B0502040204020203" pitchFamily="34" charset="0"/>
                <a:cs typeface="Segoe UI" panose="020B0502040204020203" pitchFamily="34" charset="0"/>
              </a:rPr>
              <a:t>2. Install Agent</a:t>
            </a:r>
          </a:p>
        </p:txBody>
      </p:sp>
      <p:sp>
        <p:nvSpPr>
          <p:cNvPr id="41" name="TextBox 40"/>
          <p:cNvSpPr txBox="1"/>
          <p:nvPr/>
        </p:nvSpPr>
        <p:spPr>
          <a:xfrm>
            <a:off x="845453" y="1914829"/>
            <a:ext cx="1260135" cy="386890"/>
          </a:xfrm>
          <a:prstGeom prst="rect">
            <a:avLst/>
          </a:prstGeom>
          <a:noFill/>
        </p:spPr>
        <p:txBody>
          <a:bodyPr wrap="none" lIns="108830" tIns="54414" rIns="108830" bIns="54414" rtlCol="0">
            <a:spAutoFit/>
          </a:bodyPr>
          <a:lstStyle/>
          <a:p>
            <a:r>
              <a:rPr lang="en-US" dirty="0">
                <a:solidFill>
                  <a:schemeClr val="bg1">
                    <a:lumMod val="65000"/>
                  </a:schemeClr>
                </a:solidFill>
                <a:latin typeface="Segoe UI" panose="020B0502040204020203" pitchFamily="34" charset="0"/>
                <a:cs typeface="Segoe UI" panose="020B0502040204020203" pitchFamily="34" charset="0"/>
              </a:rPr>
              <a:t>1. Sign Up</a:t>
            </a:r>
          </a:p>
        </p:txBody>
      </p:sp>
      <p:cxnSp>
        <p:nvCxnSpPr>
          <p:cNvPr id="42" name="Straight Connector 41"/>
          <p:cNvCxnSpPr/>
          <p:nvPr/>
        </p:nvCxnSpPr>
        <p:spPr>
          <a:xfrm flipH="1">
            <a:off x="1359049" y="1540286"/>
            <a:ext cx="869180"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7" idx="0"/>
          </p:cNvCxnSpPr>
          <p:nvPr/>
        </p:nvCxnSpPr>
        <p:spPr>
          <a:xfrm flipV="1">
            <a:off x="3256433" y="2960909"/>
            <a:ext cx="7674" cy="1481317"/>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597187" y="2957364"/>
            <a:ext cx="3589921" cy="1720663"/>
          </a:xfrm>
          <a:prstGeom prst="line">
            <a:avLst/>
          </a:prstGeom>
          <a:ln w="60325">
            <a:solidFill>
              <a:srgbClr val="92D05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294540" y="5665176"/>
            <a:ext cx="1921835" cy="325334"/>
          </a:xfrm>
          <a:prstGeom prst="rect">
            <a:avLst/>
          </a:prstGeom>
          <a:noFill/>
        </p:spPr>
        <p:txBody>
          <a:bodyPr wrap="square" lIns="108830" tIns="54414" rIns="108830" bIns="54414" rtlCol="0">
            <a:spAutoFit/>
          </a:bodyPr>
          <a:lstStyle/>
          <a:p>
            <a:pPr algn="ctr"/>
            <a:r>
              <a:rPr lang="en-US" sz="1400" dirty="0">
                <a:solidFill>
                  <a:schemeClr val="bg1"/>
                </a:solidFill>
                <a:latin typeface="Segoe UI" panose="020B0502040204020203" pitchFamily="34" charset="0"/>
                <a:cs typeface="Segoe UI" panose="020B0502040204020203" pitchFamily="34" charset="0"/>
              </a:rPr>
              <a:t>Window Server 2012</a:t>
            </a:r>
          </a:p>
        </p:txBody>
      </p:sp>
      <p:grpSp>
        <p:nvGrpSpPr>
          <p:cNvPr id="50" name="Group 49"/>
          <p:cNvGrpSpPr/>
          <p:nvPr/>
        </p:nvGrpSpPr>
        <p:grpSpPr>
          <a:xfrm>
            <a:off x="525661" y="1137533"/>
            <a:ext cx="722121" cy="762584"/>
            <a:chOff x="252413" y="1214438"/>
            <a:chExt cx="736601" cy="777875"/>
          </a:xfrm>
        </p:grpSpPr>
        <p:sp>
          <p:nvSpPr>
            <p:cNvPr id="51"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GB" sz="1765" dirty="0"/>
            </a:p>
          </p:txBody>
        </p:sp>
        <p:sp>
          <p:nvSpPr>
            <p:cNvPr id="52"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GB" sz="1765" dirty="0"/>
            </a:p>
          </p:txBody>
        </p:sp>
        <p:sp>
          <p:nvSpPr>
            <p:cNvPr id="53"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GB" sz="1765" dirty="0"/>
            </a:p>
          </p:txBody>
        </p:sp>
      </p:grpSp>
      <p:pic>
        <p:nvPicPr>
          <p:cNvPr id="5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147" y="1270859"/>
            <a:ext cx="1599569" cy="1440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6" name="Straight Connector 96"/>
          <p:cNvCxnSpPr/>
          <p:nvPr/>
        </p:nvCxnSpPr>
        <p:spPr>
          <a:xfrm rot="10800000" flipV="1">
            <a:off x="3603642" y="3509158"/>
            <a:ext cx="5547656" cy="1759771"/>
          </a:xfrm>
          <a:prstGeom prst="bentConnector3">
            <a:avLst>
              <a:gd name="adj1" fmla="val -271"/>
            </a:avLst>
          </a:prstGeom>
          <a:ln w="60325">
            <a:solidFill>
              <a:schemeClr val="accent3"/>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20018610">
            <a:off x="4106105" y="3286852"/>
            <a:ext cx="3037996" cy="369332"/>
          </a:xfrm>
          <a:prstGeom prst="rect">
            <a:avLst/>
          </a:prstGeom>
          <a:noFill/>
        </p:spPr>
        <p:txBody>
          <a:bodyPr wrap="square" rtlCol="0">
            <a:spAutoFit/>
          </a:bodyPr>
          <a:lstStyle/>
          <a:p>
            <a:pPr algn="ctr"/>
            <a:r>
              <a:rPr lang="en-US" dirty="0">
                <a:solidFill>
                  <a:srgbClr val="92D050"/>
                </a:solidFill>
                <a:latin typeface="Segoe UI" panose="020B0502040204020203" pitchFamily="34" charset="0"/>
                <a:cs typeface="Segoe UI" panose="020B0502040204020203" pitchFamily="34" charset="0"/>
              </a:rPr>
              <a:t>3. Register and Configure</a:t>
            </a:r>
          </a:p>
        </p:txBody>
      </p:sp>
      <p:cxnSp>
        <p:nvCxnSpPr>
          <p:cNvPr id="58" name="Straight Connector 96"/>
          <p:cNvCxnSpPr/>
          <p:nvPr/>
        </p:nvCxnSpPr>
        <p:spPr>
          <a:xfrm rot="10800000" flipV="1">
            <a:off x="3558857" y="3496045"/>
            <a:ext cx="5940572" cy="2057481"/>
          </a:xfrm>
          <a:prstGeom prst="bentConnector3">
            <a:avLst>
              <a:gd name="adj1" fmla="val -635"/>
            </a:avLst>
          </a:prstGeom>
          <a:ln w="6032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286220" y="5740573"/>
            <a:ext cx="5213208" cy="386890"/>
          </a:xfrm>
          <a:prstGeom prst="rect">
            <a:avLst/>
          </a:prstGeom>
          <a:noFill/>
        </p:spPr>
        <p:txBody>
          <a:bodyPr wrap="square" lIns="108830" tIns="54414" rIns="108830" bIns="54414" rtlCol="0">
            <a:spAutoFit/>
          </a:bodyPr>
          <a:lstStyle/>
          <a:p>
            <a:pPr algn="ctr"/>
            <a:r>
              <a:rPr lang="en-US" dirty="0">
                <a:solidFill>
                  <a:schemeClr val="accent3"/>
                </a:solidFill>
                <a:latin typeface="Segoe UI" panose="020B0502040204020203" pitchFamily="34" charset="0"/>
                <a:cs typeface="Segoe UI" panose="020B0502040204020203" pitchFamily="34" charset="0"/>
              </a:rPr>
              <a:t>5. Recover - to the same or a different server </a:t>
            </a:r>
          </a:p>
        </p:txBody>
      </p:sp>
      <p:sp>
        <p:nvSpPr>
          <p:cNvPr id="60" name="TextBox 59"/>
          <p:cNvSpPr txBox="1"/>
          <p:nvPr/>
        </p:nvSpPr>
        <p:spPr>
          <a:xfrm>
            <a:off x="4183635" y="5156302"/>
            <a:ext cx="4866799" cy="506901"/>
          </a:xfrm>
          <a:prstGeom prst="rect">
            <a:avLst/>
          </a:prstGeom>
          <a:noFill/>
        </p:spPr>
        <p:txBody>
          <a:bodyPr wrap="square" lIns="179285" tIns="143428" rIns="179285" bIns="143428" rtlCol="0">
            <a:spAutoFit/>
          </a:bodyPr>
          <a:lstStyle/>
          <a:p>
            <a:pPr algn="ctr">
              <a:lnSpc>
                <a:spcPct val="90000"/>
              </a:lnSpc>
            </a:pPr>
            <a:r>
              <a:rPr lang="en-GB" sz="1600" dirty="0">
                <a:solidFill>
                  <a:schemeClr val="accent3"/>
                </a:solidFill>
                <a:latin typeface="Segoe UI" panose="020B0502040204020203" pitchFamily="34" charset="0"/>
                <a:cs typeface="Segoe UI" panose="020B0502040204020203" pitchFamily="34" charset="0"/>
              </a:rPr>
              <a:t>Encrypted Data</a:t>
            </a:r>
          </a:p>
        </p:txBody>
      </p:sp>
      <p:sp>
        <p:nvSpPr>
          <p:cNvPr id="61" name="Freeform 5"/>
          <p:cNvSpPr>
            <a:spLocks noEditPoints="1"/>
          </p:cNvSpPr>
          <p:nvPr/>
        </p:nvSpPr>
        <p:spPr bwMode="auto">
          <a:xfrm>
            <a:off x="2959098" y="4726377"/>
            <a:ext cx="503256" cy="96381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endParaRPr lang="en-GB" sz="1765" dirty="0"/>
          </a:p>
        </p:txBody>
      </p:sp>
      <p:sp>
        <p:nvSpPr>
          <p:cNvPr id="64" name="TextBox 63"/>
          <p:cNvSpPr txBox="1"/>
          <p:nvPr/>
        </p:nvSpPr>
        <p:spPr>
          <a:xfrm>
            <a:off x="7705067" y="5958688"/>
            <a:ext cx="3907914" cy="566656"/>
          </a:xfrm>
          <a:prstGeom prst="rect">
            <a:avLst/>
          </a:prstGeom>
          <a:noFill/>
        </p:spPr>
        <p:txBody>
          <a:bodyPr wrap="none" lIns="179285" tIns="143428" rIns="179285" bIns="143428" rtlCol="0">
            <a:spAutoFit/>
          </a:bodyPr>
          <a:lstStyle/>
          <a:p>
            <a:pPr>
              <a:lnSpc>
                <a:spcPct val="90000"/>
              </a:lnSpc>
            </a:pPr>
            <a:r>
              <a:rPr lang="en-GB"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Small Business or Branch Office</a:t>
            </a:r>
          </a:p>
        </p:txBody>
      </p:sp>
      <p:sp>
        <p:nvSpPr>
          <p:cNvPr id="7" name="Slide Number Placeholder 6"/>
          <p:cNvSpPr>
            <a:spLocks noGrp="1"/>
          </p:cNvSpPr>
          <p:nvPr>
            <p:ph type="sldNum" sz="quarter" idx="12"/>
          </p:nvPr>
        </p:nvSpPr>
        <p:spPr/>
        <p:txBody>
          <a:bodyPr/>
          <a:lstStyle/>
          <a:p>
            <a:fld id="{AFFF257A-30C5-4AFB-911B-BE4CEEA1EA82}" type="slidenum">
              <a:rPr lang="en-US" smtClean="0">
                <a:solidFill>
                  <a:prstClr val="black">
                    <a:tint val="75000"/>
                  </a:prstClr>
                </a:solidFill>
              </a:rPr>
              <a:pPr/>
              <a:t>8</a:t>
            </a:fld>
            <a:endParaRPr lang="en-US" dirty="0">
              <a:solidFill>
                <a:prstClr val="black">
                  <a:tint val="75000"/>
                </a:prstClr>
              </a:solidFill>
            </a:endParaRPr>
          </a:p>
        </p:txBody>
      </p:sp>
      <p:grpSp>
        <p:nvGrpSpPr>
          <p:cNvPr id="11" name="Group 10"/>
          <p:cNvGrpSpPr/>
          <p:nvPr/>
        </p:nvGrpSpPr>
        <p:grpSpPr>
          <a:xfrm>
            <a:off x="7250236" y="1137532"/>
            <a:ext cx="4222586" cy="2325225"/>
            <a:chOff x="7250236" y="1137532"/>
            <a:chExt cx="4222586" cy="2325225"/>
          </a:xfrm>
        </p:grpSpPr>
        <p:sp>
          <p:nvSpPr>
            <p:cNvPr id="44" name="Freeform 128"/>
            <p:cNvSpPr>
              <a:spLocks noChangeAspect="1"/>
            </p:cNvSpPr>
            <p:nvPr/>
          </p:nvSpPr>
          <p:spPr bwMode="black">
            <a:xfrm>
              <a:off x="7250236" y="1137532"/>
              <a:ext cx="4222586" cy="232522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extLst/>
          </p:spPr>
          <p:txBody>
            <a:bodyPr vert="horz" wrap="square" lIns="87880" tIns="43940" rIns="87880" bIns="43940" numCol="1" anchor="b" anchorCtr="1" compatLnSpc="1">
              <a:prstTxWarp prst="textNoShape">
                <a:avLst/>
              </a:prstTxWarp>
            </a:bodyPr>
            <a:lstStyle/>
            <a:p>
              <a:pPr defTabSz="896125"/>
              <a:endParaRPr lang="en-US" sz="1730" dirty="0">
                <a:solidFill>
                  <a:schemeClr val="bg1"/>
                </a:solidFill>
              </a:endParaRPr>
            </a:p>
          </p:txBody>
        </p:sp>
        <p:sp>
          <p:nvSpPr>
            <p:cNvPr id="45" name="Freeform 86"/>
            <p:cNvSpPr>
              <a:spLocks noEditPoints="1"/>
            </p:cNvSpPr>
            <p:nvPr/>
          </p:nvSpPr>
          <p:spPr bwMode="black">
            <a:xfrm>
              <a:off x="8379241" y="2072099"/>
              <a:ext cx="2740723" cy="365781"/>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4" tIns="45722" rIns="91444" bIns="45722" numCol="1" anchor="t" anchorCtr="0" compatLnSpc="1">
              <a:prstTxWarp prst="textNoShape">
                <a:avLst/>
              </a:prstTxWarp>
            </a:bodyPr>
            <a:lstStyle/>
            <a:p>
              <a:endParaRPr lang="en-US" sz="1765" dirty="0">
                <a:solidFill>
                  <a:srgbClr val="505050"/>
                </a:solidFill>
              </a:endParaRPr>
            </a:p>
          </p:txBody>
        </p:sp>
        <p:sp>
          <p:nvSpPr>
            <p:cNvPr id="62" name="Freeform 30"/>
            <p:cNvSpPr>
              <a:spLocks noEditPoints="1"/>
            </p:cNvSpPr>
            <p:nvPr/>
          </p:nvSpPr>
          <p:spPr bwMode="auto">
            <a:xfrm>
              <a:off x="8988843" y="2600366"/>
              <a:ext cx="626762" cy="693020"/>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63" name="Freeform 92"/>
            <p:cNvSpPr>
              <a:spLocks noEditPoints="1"/>
            </p:cNvSpPr>
            <p:nvPr/>
          </p:nvSpPr>
          <p:spPr bwMode="black">
            <a:xfrm>
              <a:off x="9383013" y="2913166"/>
              <a:ext cx="330849" cy="45078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8" name="Rectangle 7"/>
            <p:cNvSpPr/>
            <p:nvPr/>
          </p:nvSpPr>
          <p:spPr>
            <a:xfrm>
              <a:off x="8850630" y="2055107"/>
              <a:ext cx="2411620" cy="3657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panose="020B0502040204020203" pitchFamily="34" charset="0"/>
                  <a:cs typeface="Segoe UI" panose="020B0502040204020203" pitchFamily="34" charset="0"/>
                </a:rPr>
                <a:t>Microsoft Azure</a:t>
              </a:r>
            </a:p>
          </p:txBody>
        </p:sp>
      </p:grpSp>
    </p:spTree>
    <p:extLst>
      <p:ext uri="{BB962C8B-B14F-4D97-AF65-F5344CB8AC3E}">
        <p14:creationId xmlns:p14="http://schemas.microsoft.com/office/powerpoint/2010/main" val="181711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up)">
                                      <p:cBhvr>
                                        <p:cTn id="21" dur="500"/>
                                        <p:tgtEl>
                                          <p:spTgt spid="40"/>
                                        </p:tgtEl>
                                      </p:cBhvr>
                                    </p:animEffect>
                                  </p:childTnLst>
                                </p:cTn>
                              </p:par>
                              <p:par>
                                <p:cTn id="22" presetID="22" presetClass="entr" presetSubtype="1"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57"/>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4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7" presetClass="exit" presetSubtype="10" fill="hold" grpId="0" nodeType="clickEffect">
                                  <p:stCondLst>
                                    <p:cond delay="0"/>
                                  </p:stCondLst>
                                  <p:childTnLst>
                                    <p:anim calcmode="lin" valueType="num">
                                      <p:cBhvr>
                                        <p:cTn id="49" dur="500"/>
                                        <p:tgtEl>
                                          <p:spTgt spid="61"/>
                                        </p:tgtEl>
                                        <p:attrNameLst>
                                          <p:attrName>ppt_w</p:attrName>
                                        </p:attrNameLst>
                                      </p:cBhvr>
                                      <p:tavLst>
                                        <p:tav tm="0">
                                          <p:val>
                                            <p:strVal val="ppt_w"/>
                                          </p:val>
                                        </p:tav>
                                        <p:tav tm="100000">
                                          <p:val>
                                            <p:fltVal val="0"/>
                                          </p:val>
                                        </p:tav>
                                      </p:tavLst>
                                    </p:anim>
                                    <p:anim calcmode="lin" valueType="num">
                                      <p:cBhvr>
                                        <p:cTn id="50" dur="500"/>
                                        <p:tgtEl>
                                          <p:spTgt spid="61"/>
                                        </p:tgtEl>
                                        <p:attrNameLst>
                                          <p:attrName>ppt_h</p:attrName>
                                        </p:attrNameLst>
                                      </p:cBhvr>
                                      <p:tavLst>
                                        <p:tav tm="0">
                                          <p:val>
                                            <p:strVal val="ppt_h"/>
                                          </p:val>
                                        </p:tav>
                                        <p:tav tm="100000">
                                          <p:val>
                                            <p:strVal val="ppt_h"/>
                                          </p:val>
                                        </p:tav>
                                      </p:tavLst>
                                    </p:anim>
                                    <p:set>
                                      <p:cBhvr>
                                        <p:cTn id="51" dur="1" fill="hold">
                                          <p:stCondLst>
                                            <p:cond delay="499"/>
                                          </p:stCondLst>
                                        </p:cTn>
                                        <p:tgtEl>
                                          <p:spTgt spid="61"/>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56"/>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6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8"/>
                                        </p:tgtEl>
                                        <p:attrNameLst>
                                          <p:attrName>style.visibility</p:attrName>
                                        </p:attrNameLst>
                                      </p:cBhvr>
                                      <p:to>
                                        <p:strVal val="hidden"/>
                                      </p:to>
                                    </p:set>
                                  </p:childTnLst>
                                </p:cTn>
                              </p:par>
                            </p:childTnLst>
                          </p:cTn>
                        </p:par>
                        <p:par>
                          <p:cTn id="58" fill="hold">
                            <p:stCondLst>
                              <p:cond delay="500"/>
                            </p:stCondLst>
                            <p:childTnLst>
                              <p:par>
                                <p:cTn id="59" presetID="42" presetClass="entr" presetSubtype="0" fill="hold" grpId="1"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1000"/>
                                        <p:tgtEl>
                                          <p:spTgt spid="61"/>
                                        </p:tgtEl>
                                      </p:cBhvr>
                                    </p:animEffect>
                                    <p:anim calcmode="lin" valueType="num">
                                      <p:cBhvr>
                                        <p:cTn id="62" dur="1000" fill="hold"/>
                                        <p:tgtEl>
                                          <p:spTgt spid="61"/>
                                        </p:tgtEl>
                                        <p:attrNameLst>
                                          <p:attrName>ppt_x</p:attrName>
                                        </p:attrNameLst>
                                      </p:cBhvr>
                                      <p:tavLst>
                                        <p:tav tm="0">
                                          <p:val>
                                            <p:strVal val="#ppt_x"/>
                                          </p:val>
                                        </p:tav>
                                        <p:tav tm="100000">
                                          <p:val>
                                            <p:strVal val="#ppt_x"/>
                                          </p:val>
                                        </p:tav>
                                      </p:tavLst>
                                    </p:anim>
                                    <p:anim calcmode="lin" valueType="num">
                                      <p:cBhvr>
                                        <p:cTn id="63" dur="1000" fill="hold"/>
                                        <p:tgtEl>
                                          <p:spTgt spid="61"/>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22" presetClass="entr" presetSubtype="2"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right)">
                                      <p:cBhvr>
                                        <p:cTn id="67" dur="500"/>
                                        <p:tgtEl>
                                          <p:spTgt spid="58"/>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right)">
                                      <p:cBhvr>
                                        <p:cTn id="7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P spid="38" grpId="1"/>
      <p:bldP spid="40" grpId="0"/>
      <p:bldP spid="41" grpId="0"/>
      <p:bldP spid="57" grpId="0"/>
      <p:bldP spid="57" grpId="1"/>
      <p:bldP spid="59" grpId="0"/>
      <p:bldP spid="60" grpId="0"/>
      <p:bldP spid="60" grpId="1"/>
      <p:bldP spid="61" grpId="0" animBg="1"/>
      <p:bldP spid="6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Efficiency</a:t>
            </a:r>
          </a:p>
        </p:txBody>
      </p:sp>
      <p:sp>
        <p:nvSpPr>
          <p:cNvPr id="20" name="TextBox 19"/>
          <p:cNvSpPr txBox="1"/>
          <p:nvPr/>
        </p:nvSpPr>
        <p:spPr>
          <a:xfrm>
            <a:off x="4300759" y="1484784"/>
            <a:ext cx="2954011" cy="622014"/>
          </a:xfrm>
          <a:prstGeom prst="rect">
            <a:avLst/>
          </a:prstGeom>
          <a:noFill/>
        </p:spPr>
        <p:txBody>
          <a:bodyPr wrap="none" lIns="179259" tIns="143407" rIns="179259" bIns="143407" rtlCol="0">
            <a:spAutoFit/>
          </a:bodyPr>
          <a:lstStyle/>
          <a:p>
            <a:pPr>
              <a:lnSpc>
                <a:spcPct val="90000"/>
              </a:lnSpc>
              <a:spcAft>
                <a:spcPts val="588"/>
              </a:spcAft>
            </a:pPr>
            <a:r>
              <a:rPr lang="en-IN" sz="2400" dirty="0">
                <a:solidFill>
                  <a:schemeClr val="accent1"/>
                </a:solidFill>
                <a:latin typeface="Segoe UI" panose="020B0502040204020203" pitchFamily="34" charset="0"/>
                <a:cs typeface="Segoe UI" panose="020B0502040204020203" pitchFamily="34" charset="0"/>
              </a:rPr>
              <a:t>Customer Premises</a:t>
            </a:r>
          </a:p>
        </p:txBody>
      </p:sp>
      <p:sp>
        <p:nvSpPr>
          <p:cNvPr id="21" name="Rectangle 20"/>
          <p:cNvSpPr/>
          <p:nvPr/>
        </p:nvSpPr>
        <p:spPr>
          <a:xfrm>
            <a:off x="2936215" y="2132856"/>
            <a:ext cx="1392020" cy="500127"/>
          </a:xfrm>
          <a:prstGeom prst="rect">
            <a:avLst/>
          </a:prstGeom>
        </p:spPr>
        <p:txBody>
          <a:bodyPr wrap="square" lIns="68569" tIns="34285" rIns="68569" bIns="34285">
            <a:spAutoFit/>
          </a:bodyPr>
          <a:lstStyle/>
          <a:p>
            <a:pPr algn="ctr" defTabSz="896214">
              <a:defRPr/>
            </a:pPr>
            <a:r>
              <a:rPr lang="en-US" sz="1400" kern="0" dirty="0">
                <a:latin typeface="Segoe UI" panose="020B0502040204020203" pitchFamily="34" charset="0"/>
                <a:cs typeface="Segoe UI" panose="020B0502040204020203" pitchFamily="34" charset="0"/>
              </a:rPr>
              <a:t>1. Identify changed blocks</a:t>
            </a:r>
          </a:p>
        </p:txBody>
      </p:sp>
      <p:sp>
        <p:nvSpPr>
          <p:cNvPr id="22" name="Right Arrow 21"/>
          <p:cNvSpPr/>
          <p:nvPr/>
        </p:nvSpPr>
        <p:spPr>
          <a:xfrm>
            <a:off x="4405736" y="2614163"/>
            <a:ext cx="1480969" cy="690965"/>
          </a:xfrm>
          <a:prstGeom prst="rightArrow">
            <a:avLst/>
          </a:prstGeom>
          <a:solidFill>
            <a:srgbClr val="006EAD"/>
          </a:solidFill>
          <a:ln w="10795" cap="flat" cmpd="sng" algn="ctr">
            <a:solidFill>
              <a:srgbClr val="FFFFFF"/>
            </a:solidFill>
            <a:prstDash val="solid"/>
          </a:ln>
          <a:effectLst/>
        </p:spPr>
        <p:txBody>
          <a:bodyPr lIns="68569" tIns="34285" rIns="68569" bIns="34285" rtlCol="0" anchor="ctr"/>
          <a:lstStyle/>
          <a:p>
            <a:pPr algn="ctr" defTabSz="896214">
              <a:defRPr/>
            </a:pPr>
            <a:endParaRPr lang="en-US" sz="1350" kern="0" dirty="0">
              <a:solidFill>
                <a:srgbClr val="FFFFFF"/>
              </a:solidFill>
            </a:endParaRPr>
          </a:p>
        </p:txBody>
      </p:sp>
      <p:sp>
        <p:nvSpPr>
          <p:cNvPr id="25" name="TextBox 24"/>
          <p:cNvSpPr txBox="1"/>
          <p:nvPr/>
        </p:nvSpPr>
        <p:spPr>
          <a:xfrm>
            <a:off x="2750845" y="2614163"/>
            <a:ext cx="1141815" cy="281125"/>
          </a:xfrm>
          <a:prstGeom prst="rect">
            <a:avLst/>
          </a:prstGeom>
          <a:noFill/>
        </p:spPr>
        <p:txBody>
          <a:bodyPr wrap="none" lIns="68569" tIns="34285" rIns="68569" bIns="34285" rtlCol="0">
            <a:spAutoFit/>
          </a:bodyPr>
          <a:lstStyle/>
          <a:p>
            <a:pPr defTabSz="896214">
              <a:defRPr/>
            </a:pPr>
            <a:r>
              <a:rPr lang="en-US" sz="1350" kern="0" dirty="0">
                <a:solidFill>
                  <a:srgbClr val="FFFFFF"/>
                </a:solidFill>
              </a:rPr>
              <a:t>2.  Compress</a:t>
            </a:r>
          </a:p>
        </p:txBody>
      </p:sp>
      <p:pic>
        <p:nvPicPr>
          <p:cNvPr id="26" name="Picture 25"/>
          <p:cNvPicPr>
            <a:picLocks noChangeAspect="1"/>
          </p:cNvPicPr>
          <p:nvPr/>
        </p:nvPicPr>
        <p:blipFill>
          <a:blip r:embed="rId3">
            <a:duotone>
              <a:schemeClr val="accent1">
                <a:shade val="45000"/>
                <a:satMod val="135000"/>
              </a:schemeClr>
              <a:prstClr val="white"/>
            </a:duotone>
          </a:blip>
          <a:stretch>
            <a:fillRect/>
          </a:stretch>
        </p:blipFill>
        <p:spPr>
          <a:xfrm>
            <a:off x="3248974" y="2624420"/>
            <a:ext cx="861473" cy="640720"/>
          </a:xfrm>
          <a:prstGeom prst="rect">
            <a:avLst/>
          </a:prstGeom>
        </p:spPr>
      </p:pic>
      <p:pic>
        <p:nvPicPr>
          <p:cNvPr id="27" name="Picture 26"/>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94245" y="2626838"/>
            <a:ext cx="698620" cy="698620"/>
          </a:xfrm>
          <a:prstGeom prst="rect">
            <a:avLst/>
          </a:prstGeom>
        </p:spPr>
      </p:pic>
      <p:sp>
        <p:nvSpPr>
          <p:cNvPr id="28" name="Right Arrow 27"/>
          <p:cNvSpPr/>
          <p:nvPr/>
        </p:nvSpPr>
        <p:spPr>
          <a:xfrm>
            <a:off x="6862114" y="2694772"/>
            <a:ext cx="1648669" cy="690965"/>
          </a:xfrm>
          <a:prstGeom prst="rightArrow">
            <a:avLst/>
          </a:prstGeom>
          <a:solidFill>
            <a:srgbClr val="006EAD"/>
          </a:solidFill>
          <a:ln w="10795" cap="flat" cmpd="sng" algn="ctr">
            <a:solidFill>
              <a:srgbClr val="FFFFFF"/>
            </a:solidFill>
            <a:prstDash val="solid"/>
          </a:ln>
          <a:effectLst/>
        </p:spPr>
        <p:txBody>
          <a:bodyPr lIns="68569" tIns="34285" rIns="68569" bIns="34285" rtlCol="0" anchor="ctr"/>
          <a:lstStyle/>
          <a:p>
            <a:pPr algn="ctr" defTabSz="896214">
              <a:defRPr/>
            </a:pPr>
            <a:endParaRPr lang="en-US" sz="1350" kern="0" dirty="0">
              <a:solidFill>
                <a:srgbClr val="FFFFFF"/>
              </a:solidFill>
            </a:endParaRPr>
          </a:p>
        </p:txBody>
      </p:sp>
      <p:grpSp>
        <p:nvGrpSpPr>
          <p:cNvPr id="29" name="Group 28"/>
          <p:cNvGrpSpPr/>
          <p:nvPr/>
        </p:nvGrpSpPr>
        <p:grpSpPr>
          <a:xfrm>
            <a:off x="2896421" y="3411763"/>
            <a:ext cx="6498972" cy="2373040"/>
            <a:chOff x="510635" y="4089375"/>
            <a:chExt cx="4206240" cy="2373376"/>
          </a:xfrm>
        </p:grpSpPr>
        <p:grpSp>
          <p:nvGrpSpPr>
            <p:cNvPr id="33" name="Group 32"/>
            <p:cNvGrpSpPr/>
            <p:nvPr/>
          </p:nvGrpSpPr>
          <p:grpSpPr>
            <a:xfrm>
              <a:off x="510635" y="4089375"/>
              <a:ext cx="4206240" cy="1543818"/>
              <a:chOff x="4276422" y="944695"/>
              <a:chExt cx="1226135" cy="1590117"/>
            </a:xfrm>
          </p:grpSpPr>
          <p:sp>
            <p:nvSpPr>
              <p:cNvPr id="35" name="Freeform 34"/>
              <p:cNvSpPr/>
              <p:nvPr/>
            </p:nvSpPr>
            <p:spPr>
              <a:xfrm>
                <a:off x="4276422" y="944695"/>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chemeClr val="accent5"/>
              </a:solidFill>
              <a:ln>
                <a:solidFill>
                  <a:schemeClr val="accent5"/>
                </a:solid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2000" dirty="0">
                    <a:solidFill>
                      <a:srgbClr val="FFFFFF"/>
                    </a:solidFill>
                    <a:latin typeface="Segoe UI" panose="020B0502040204020203" pitchFamily="34" charset="0"/>
                    <a:cs typeface="Segoe UI" panose="020B0502040204020203" pitchFamily="34" charset="0"/>
                  </a:rPr>
                  <a:t>Efficient change tracking</a:t>
                </a:r>
              </a:p>
            </p:txBody>
          </p:sp>
          <p:sp>
            <p:nvSpPr>
              <p:cNvPr id="36" name="Freeform 35"/>
              <p:cNvSpPr/>
              <p:nvPr/>
            </p:nvSpPr>
            <p:spPr>
              <a:xfrm>
                <a:off x="4276422" y="1799131"/>
                <a:ext cx="1226135" cy="735681"/>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chemeClr val="accent5"/>
              </a:solidFill>
              <a:ln>
                <a:solidFill>
                  <a:schemeClr val="accent5"/>
                </a:solid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2000" dirty="0">
                    <a:solidFill>
                      <a:srgbClr val="FFFFFF"/>
                    </a:solidFill>
                    <a:latin typeface="Segoe UI" panose="020B0502040204020203" pitchFamily="34" charset="0"/>
                    <a:cs typeface="Segoe UI" panose="020B0502040204020203" pitchFamily="34" charset="0"/>
                  </a:rPr>
                  <a:t>Transfer only changed content</a:t>
                </a:r>
              </a:p>
            </p:txBody>
          </p:sp>
        </p:grpSp>
        <p:sp>
          <p:nvSpPr>
            <p:cNvPr id="34" name="Freeform 33"/>
            <p:cNvSpPr/>
            <p:nvPr/>
          </p:nvSpPr>
          <p:spPr>
            <a:xfrm>
              <a:off x="510635" y="5748491"/>
              <a:ext cx="4206240" cy="714260"/>
            </a:xfrm>
            <a:custGeom>
              <a:avLst/>
              <a:gdLst>
                <a:gd name="connsiteX0" fmla="*/ 0 w 1226135"/>
                <a:gd name="connsiteY0" fmla="*/ 0 h 735681"/>
                <a:gd name="connsiteX1" fmla="*/ 1226135 w 1226135"/>
                <a:gd name="connsiteY1" fmla="*/ 0 h 735681"/>
                <a:gd name="connsiteX2" fmla="*/ 1226135 w 1226135"/>
                <a:gd name="connsiteY2" fmla="*/ 735681 h 735681"/>
                <a:gd name="connsiteX3" fmla="*/ 0 w 1226135"/>
                <a:gd name="connsiteY3" fmla="*/ 735681 h 735681"/>
                <a:gd name="connsiteX4" fmla="*/ 0 w 1226135"/>
                <a:gd name="connsiteY4" fmla="*/ 0 h 735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35" h="735681">
                  <a:moveTo>
                    <a:pt x="0" y="0"/>
                  </a:moveTo>
                  <a:lnTo>
                    <a:pt x="1226135" y="0"/>
                  </a:lnTo>
                  <a:lnTo>
                    <a:pt x="1226135" y="735681"/>
                  </a:lnTo>
                  <a:lnTo>
                    <a:pt x="0" y="735681"/>
                  </a:lnTo>
                  <a:lnTo>
                    <a:pt x="0" y="0"/>
                  </a:lnTo>
                  <a:close/>
                </a:path>
              </a:pathLst>
            </a:custGeom>
            <a:solidFill>
              <a:schemeClr val="accent5"/>
            </a:solidFill>
            <a:ln>
              <a:solidFill>
                <a:schemeClr val="accent5"/>
              </a:solid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dirty="0">
                  <a:solidFill>
                    <a:srgbClr val="FFFFFF"/>
                  </a:solidFill>
                  <a:latin typeface="Segoe UI" panose="020B0502040204020203" pitchFamily="34" charset="0"/>
                  <a:cs typeface="Segoe UI" panose="020B0502040204020203" pitchFamily="34" charset="0"/>
                </a:rPr>
                <a:t>Compression for low bandwidth consumption </a:t>
              </a:r>
            </a:p>
            <a:p>
              <a:pPr algn="ctr" defTabSz="711064">
                <a:lnSpc>
                  <a:spcPct val="90000"/>
                </a:lnSpc>
                <a:spcBef>
                  <a:spcPct val="0"/>
                </a:spcBef>
                <a:spcAft>
                  <a:spcPct val="35000"/>
                </a:spcAft>
              </a:pPr>
              <a:r>
                <a:rPr lang="en-US" sz="1600" dirty="0">
                  <a:solidFill>
                    <a:srgbClr val="FFFFFF"/>
                  </a:solidFill>
                  <a:latin typeface="Segoe UI" panose="020B0502040204020203" pitchFamily="34" charset="0"/>
                  <a:cs typeface="Segoe UI" panose="020B0502040204020203" pitchFamily="34" charset="0"/>
                </a:rPr>
                <a:t>Observed 50-70%</a:t>
              </a:r>
            </a:p>
          </p:txBody>
        </p:sp>
      </p:grpSp>
      <p:sp>
        <p:nvSpPr>
          <p:cNvPr id="38" name="TextBox 37"/>
          <p:cNvSpPr txBox="1"/>
          <p:nvPr/>
        </p:nvSpPr>
        <p:spPr>
          <a:xfrm>
            <a:off x="5798067" y="2256324"/>
            <a:ext cx="1159591" cy="284683"/>
          </a:xfrm>
          <a:prstGeom prst="rect">
            <a:avLst/>
          </a:prstGeom>
          <a:noFill/>
        </p:spPr>
        <p:txBody>
          <a:bodyPr wrap="none" lIns="68569" tIns="34285" rIns="68569" bIns="34285" rtlCol="0">
            <a:spAutoFit/>
          </a:bodyPr>
          <a:lstStyle/>
          <a:p>
            <a:pPr defTabSz="896214">
              <a:defRPr/>
            </a:pPr>
            <a:r>
              <a:rPr lang="en-US" sz="1400" kern="0" dirty="0">
                <a:latin typeface="Segoe UI" panose="020B0502040204020203" pitchFamily="34" charset="0"/>
                <a:cs typeface="Segoe UI" panose="020B0502040204020203" pitchFamily="34" charset="0"/>
              </a:rPr>
              <a:t>2.  Compress</a:t>
            </a:r>
          </a:p>
        </p:txBody>
      </p:sp>
      <p:sp>
        <p:nvSpPr>
          <p:cNvPr id="8" name="Slide Number Placeholder 7"/>
          <p:cNvSpPr>
            <a:spLocks noGrp="1"/>
          </p:cNvSpPr>
          <p:nvPr>
            <p:ph type="sldNum" sz="quarter" idx="12"/>
          </p:nvPr>
        </p:nvSpPr>
        <p:spPr/>
        <p:txBody>
          <a:bodyPr/>
          <a:lstStyle/>
          <a:p>
            <a:fld id="{AFFF257A-30C5-4AFB-911B-BE4CEEA1EA82}" type="slidenum">
              <a:rPr lang="en-US" smtClean="0">
                <a:solidFill>
                  <a:prstClr val="black">
                    <a:tint val="75000"/>
                  </a:prstClr>
                </a:solidFill>
              </a:rPr>
              <a:pPr/>
              <a:t>9</a:t>
            </a:fld>
            <a:endParaRPr lang="en-US" dirty="0">
              <a:solidFill>
                <a:prstClr val="black">
                  <a:tint val="75000"/>
                </a:prstClr>
              </a:solidFill>
            </a:endParaRPr>
          </a:p>
        </p:txBody>
      </p:sp>
    </p:spTree>
    <p:extLst>
      <p:ext uri="{BB962C8B-B14F-4D97-AF65-F5344CB8AC3E}">
        <p14:creationId xmlns:p14="http://schemas.microsoft.com/office/powerpoint/2010/main" val="145242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0.potx" id="{9074C402-B2F0-447C-BE82-85AB75729F29}" vid="{ED5C61D2-6D68-4DF8-B70E-825527447F29}"/>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5.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F8053EB706474CA29A2222F68F63A0" ma:contentTypeVersion="4" ma:contentTypeDescription="Create a new document." ma:contentTypeScope="" ma:versionID="43b4ffefa7761a4f42d9a92bac0f8848">
  <xsd:schema xmlns:xsd="http://www.w3.org/2001/XMLSchema" xmlns:xs="http://www.w3.org/2001/XMLSchema" xmlns:p="http://schemas.microsoft.com/office/2006/metadata/properties" xmlns:ns2="230e9df3-be65-4c73-a93b-d1236ebd677e" xmlns:ns3="7ed30aa2-a9a3-48dd-93de-4f2bc034e61b" targetNamespace="http://schemas.microsoft.com/office/2006/metadata/properties" ma:root="true" ma:fieldsID="af693c492a982fba9cd69201f9a70d6a" ns2:_="" ns3:_="">
    <xsd:import namespace="230e9df3-be65-4c73-a93b-d1236ebd677e"/>
    <xsd:import namespace="7ed30aa2-a9a3-48dd-93de-4f2bc034e61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d30aa2-a9a3-48dd-93de-4f2bc034e61b"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CPS089-1400712828-39</_dlc_DocId>
    <_dlc_DocIdUrl xmlns="230e9df3-be65-4c73-a93b-d1236ebd677e">
      <Url>https://microsoft.sharepoint.com/teams/CampusProjectSites089/hahzsakosd/ipdev/_layouts/15/DocIdRedir.aspx?ID=CPS089-1400712828-39</Url>
      <Description>CPS089-1400712828-39</Description>
    </_dlc_DocIdUrl>
  </documentManagement>
</p:properties>
</file>

<file path=customXml/itemProps1.xml><?xml version="1.0" encoding="utf-8"?>
<ds:datastoreItem xmlns:ds="http://schemas.openxmlformats.org/officeDocument/2006/customXml" ds:itemID="{C179CB6F-F4B6-4D43-BA01-59993F8CF7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d30aa2-a9a3-48dd-93de-4f2bc034e6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885B53-A511-4678-B0B9-B397E9EA5817}">
  <ds:schemaRefs>
    <ds:schemaRef ds:uri="http://schemas.microsoft.com/sharepoint/events"/>
  </ds:schemaRefs>
</ds:datastoreItem>
</file>

<file path=customXml/itemProps3.xml><?xml version="1.0" encoding="utf-8"?>
<ds:datastoreItem xmlns:ds="http://schemas.openxmlformats.org/officeDocument/2006/customXml" ds:itemID="{A770F60F-C477-4274-8EC4-AA75A9979A8A}">
  <ds:schemaRefs>
    <ds:schemaRef ds:uri="http://schemas.microsoft.com/sharepoint/v3/contenttype/forms"/>
  </ds:schemaRefs>
</ds:datastoreItem>
</file>

<file path=customXml/itemProps4.xml><?xml version="1.0" encoding="utf-8"?>
<ds:datastoreItem xmlns:ds="http://schemas.openxmlformats.org/officeDocument/2006/customXml" ds:itemID="{A5EDBB25-3817-46AE-B67A-29C6D285722E}">
  <ds:schemaRefs>
    <ds:schemaRef ds:uri="http://purl.org/dc/elements/1.1/"/>
    <ds:schemaRef ds:uri="http://schemas.microsoft.com/office/2006/metadata/properties"/>
    <ds:schemaRef ds:uri="230e9df3-be65-4c73-a93b-d1236ebd677e"/>
    <ds:schemaRef ds:uri="http://purl.org/dc/terms/"/>
    <ds:schemaRef ds:uri="http://schemas.openxmlformats.org/package/2006/metadata/core-properties"/>
    <ds:schemaRef ds:uri="7ed30aa2-a9a3-48dd-93de-4f2bc034e61b"/>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15487</TotalTime>
  <Words>3873</Words>
  <Application>Microsoft Office PowerPoint</Application>
  <PresentationFormat>Widescreen</PresentationFormat>
  <Paragraphs>552</Paragraphs>
  <Slides>40</Slides>
  <Notes>37</Notes>
  <HiddenSlides>8</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40</vt:i4>
      </vt:variant>
    </vt:vector>
  </HeadingPairs>
  <TitlesOfParts>
    <vt:vector size="61" baseType="lpstr">
      <vt:lpstr>Arial</vt:lpstr>
      <vt:lpstr>Calibri</vt:lpstr>
      <vt:lpstr>Calibri Light</vt:lpstr>
      <vt:lpstr>Courier New</vt:lpstr>
      <vt:lpstr>Segoe</vt:lpstr>
      <vt:lpstr>Segoe Pro Light</vt:lpstr>
      <vt:lpstr>Segoe Pro Semibold</vt:lpstr>
      <vt:lpstr>Segoe Semibold</vt:lpstr>
      <vt:lpstr>Segoe UI</vt:lpstr>
      <vt:lpstr>Segoe UI Light</vt:lpstr>
      <vt:lpstr>Segoe UI regular</vt:lpstr>
      <vt:lpstr>Segoe UI Semibold</vt:lpstr>
      <vt:lpstr>Times New Roman</vt:lpstr>
      <vt:lpstr>Wingdings</vt:lpstr>
      <vt:lpstr>Office Theme</vt:lpstr>
      <vt:lpstr>Services4x3</vt:lpstr>
      <vt:lpstr>1_Office Theme</vt:lpstr>
      <vt:lpstr>1_MSVID_SMSGR_template_Light_16-9</vt:lpstr>
      <vt:lpstr>Storyboard Layouts</vt:lpstr>
      <vt:lpstr>Server and Cloud 2013</vt:lpstr>
      <vt:lpstr>3_Office Theme</vt:lpstr>
      <vt:lpstr>Module 1: Introduction to Microsoft Azure Backup </vt:lpstr>
      <vt:lpstr>Section Objectives</vt:lpstr>
      <vt:lpstr>Data Protection Challenges</vt:lpstr>
      <vt:lpstr>Microsoft Azure Backup</vt:lpstr>
      <vt:lpstr>Key Features</vt:lpstr>
      <vt:lpstr>Key Features (continued)</vt:lpstr>
      <vt:lpstr>Key Features (continued)</vt:lpstr>
      <vt:lpstr>How Microsoft Azure Backup Works</vt:lpstr>
      <vt:lpstr>Network Efficiency</vt:lpstr>
      <vt:lpstr>Azure Backup Security</vt:lpstr>
      <vt:lpstr>WAB Agent – Supported Platforms</vt:lpstr>
      <vt:lpstr>Unsupported Scenarios</vt:lpstr>
      <vt:lpstr>Unsupported Scenarios (continued)</vt:lpstr>
      <vt:lpstr>Module 1: Introduction to Microsoft Azure Backup </vt:lpstr>
      <vt:lpstr>Enterprise and Branch Office Backup</vt:lpstr>
      <vt:lpstr>Which applications and workloads can be backed up?</vt:lpstr>
      <vt:lpstr>Limitations – IaaS VM Backups</vt:lpstr>
      <vt:lpstr>IaaS VM – Recovery Point Consistency </vt:lpstr>
      <vt:lpstr>Notes Continued</vt:lpstr>
      <vt:lpstr>On-premises to Azure Deployment Models</vt:lpstr>
      <vt:lpstr>Deployment Models within Cloud</vt:lpstr>
      <vt:lpstr>Backup of Azure IaaS VMs</vt:lpstr>
      <vt:lpstr>Azure IaaS VM Backup – How It Works</vt:lpstr>
      <vt:lpstr>Deployment Models</vt:lpstr>
      <vt:lpstr>Module 1: Introduction to Microsoft Azure Backup </vt:lpstr>
      <vt:lpstr>Getting Started with Azure Backup – On-Premises</vt:lpstr>
      <vt:lpstr>Create Azure Backup Vault (Classic)</vt:lpstr>
      <vt:lpstr>Download the Vault Credentials (Classic) </vt:lpstr>
      <vt:lpstr>Create Recovery Services Vault (ARM)</vt:lpstr>
      <vt:lpstr>Getting Started</vt:lpstr>
      <vt:lpstr>Backup Goal</vt:lpstr>
      <vt:lpstr>Network Connectivity for Azure Backup</vt:lpstr>
      <vt:lpstr>Register Your Server to Azure Backup Service </vt:lpstr>
      <vt:lpstr>Protect Your Server</vt:lpstr>
      <vt:lpstr>PowerPoint Presentation</vt:lpstr>
      <vt:lpstr>PowerPoint Presentation</vt:lpstr>
      <vt:lpstr>Module Knowledge Check</vt:lpstr>
      <vt:lpstr>Answers – Module Knowledge Check</vt:lpstr>
      <vt:lpstr>Module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Brad Allen</cp:lastModifiedBy>
  <cp:revision>1037</cp:revision>
  <dcterms:created xsi:type="dcterms:W3CDTF">2013-10-25T07:58:18Z</dcterms:created>
  <dcterms:modified xsi:type="dcterms:W3CDTF">2017-02-06T18:02:26Z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0x010100EDF8053EB706474CA29A2222F68F63A0</vt:lpwstr>
  </property>
  <property fmtid="{D5CDD505-2E9C-101B-9397-08002B2CF9AE}" pid="6" name="IsMyDocuments">
    <vt:bool>true</vt:bool>
  </property>
  <property fmtid="{D5CDD505-2E9C-101B-9397-08002B2CF9AE}" pid="7" name="_dlc_DocIdItemGuid">
    <vt:lpwstr>a2b95a29-dbb6-475b-bd9a-b181f581151b</vt:lpwstr>
  </property>
</Properties>
</file>